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57" r:id="rId6"/>
    <p:sldId id="261" r:id="rId7"/>
    <p:sldId id="262" r:id="rId8"/>
    <p:sldId id="263" r:id="rId9"/>
    <p:sldId id="264" r:id="rId10"/>
    <p:sldId id="265" r:id="rId11"/>
    <p:sldId id="266" r:id="rId12"/>
    <p:sldId id="267" r:id="rId13"/>
    <p:sldId id="268" r:id="rId14"/>
    <p:sldId id="269" r:id="rId15"/>
    <p:sldId id="272" r:id="rId16"/>
    <p:sldId id="274" r:id="rId17"/>
    <p:sldId id="273" r:id="rId18"/>
    <p:sldId id="270" r:id="rId19"/>
    <p:sldId id="271" r:id="rId20"/>
    <p:sldId id="276" r:id="rId21"/>
    <p:sldId id="283" r:id="rId22"/>
    <p:sldId id="284" r:id="rId23"/>
    <p:sldId id="285" r:id="rId24"/>
    <p:sldId id="287" r:id="rId25"/>
    <p:sldId id="288" r:id="rId26"/>
    <p:sldId id="289" r:id="rId27"/>
    <p:sldId id="275" r:id="rId28"/>
    <p:sldId id="278" r:id="rId29"/>
    <p:sldId id="279" r:id="rId30"/>
    <p:sldId id="277" r:id="rId31"/>
    <p:sldId id="280" r:id="rId32"/>
    <p:sldId id="281" r:id="rId33"/>
    <p:sldId id="282" r:id="rId34"/>
    <p:sldId id="290" r:id="rId35"/>
    <p:sldId id="291" r:id="rId36"/>
    <p:sldId id="292" r:id="rId37"/>
    <p:sldId id="293"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37"/>
  </p:normalViewPr>
  <p:slideViewPr>
    <p:cSldViewPr snapToGrid="0" snapToObjects="1">
      <p:cViewPr varScale="1">
        <p:scale>
          <a:sx n="94" d="100"/>
          <a:sy n="94" d="100"/>
        </p:scale>
        <p:origin x="2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047A-2E81-9C49-8EA9-090227B48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766671-3E42-8D47-B0A6-71275A2C70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185CAD-A175-6F4A-A9B6-1AC82E4E5F3D}"/>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3FC12EE9-9D37-7F42-8B4F-D1EBD26D8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A03FC-4E06-FD48-8A17-258E4418258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610376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4241-6397-8A46-ACE4-8567BD26C8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D72E75-2A52-3C4C-AF81-26FEC8833E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E34B2-165D-364E-B8C8-E8D0190D9936}"/>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D63D75EB-0B79-4840-84A6-D7C44CB6A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A7BE3-C439-0244-954F-789367CF8B61}"/>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5981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F257AC-9E66-C442-882B-3FC823C93C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003A05-E3E7-0D4B-9427-064964A93E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F3C8A-053F-BD45-A00D-9F8BDA8FA423}"/>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90753D94-D689-9148-B1F0-B06132E5F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83A05-0747-EE41-99A0-DBB9D28FDA64}"/>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432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7479-0651-6E45-BBC9-B7D927B03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3390F-B308-9C42-A25E-2DC517B80D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CA0EC-0F3F-1E47-AFF0-CCF206B4274B}"/>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21888435-BD65-9E4E-92C8-944747476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3C6C2-1F1A-384F-9163-98ACD0D8A272}"/>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073357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1DE3-2C82-3E40-A987-C16C947316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DC4B49-0AB6-6B43-B820-3D91BDCD58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A0537C-3FBC-064E-BC42-23BF1EB24FBB}"/>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7B8AC08F-3101-8B40-B454-89CF4EAF4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F9522-00E5-1445-A744-08882F6F727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671969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1D6A-3238-5641-8DF8-705F84680E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D6D3A-55B7-7440-A323-D99E2475B3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CF57F-C89B-4849-9885-0B00082154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1C3592-95EF-CB43-B5C8-4BBD486A45BA}"/>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6" name="Footer Placeholder 5">
            <a:extLst>
              <a:ext uri="{FF2B5EF4-FFF2-40B4-BE49-F238E27FC236}">
                <a16:creationId xmlns:a16="http://schemas.microsoft.com/office/drawing/2014/main" id="{CCF1DF05-FC4A-6A41-A7F9-5700D83711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3C562-B717-C743-959E-764ED30B5B09}"/>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260268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4814-9075-244C-B3AF-555F58E7C0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C85C08-B159-464C-B102-C41817947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CAE3E3-9FA4-0C41-AB67-BD4304E7FF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6177F-43C3-3C4D-8A38-9BAF8EF3E8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39EC31-1FB8-8C48-B7FA-B193827383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E8C2C-D5FD-5C48-8B5F-F748BE0161DE}"/>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8" name="Footer Placeholder 7">
            <a:extLst>
              <a:ext uri="{FF2B5EF4-FFF2-40B4-BE49-F238E27FC236}">
                <a16:creationId xmlns:a16="http://schemas.microsoft.com/office/drawing/2014/main" id="{85DF3221-6B6F-D747-8137-35CA35EDE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5FBC82-FEDC-8D4A-976C-8C4536CC9CD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23992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00C8-4653-8641-98E2-2F9581B255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0FEC54-F3AE-FD4E-A96D-52AE7155E280}"/>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4" name="Footer Placeholder 3">
            <a:extLst>
              <a:ext uri="{FF2B5EF4-FFF2-40B4-BE49-F238E27FC236}">
                <a16:creationId xmlns:a16="http://schemas.microsoft.com/office/drawing/2014/main" id="{16E286BD-EE04-CB4C-BC0D-A269F9DA37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39BDDA-4935-5A4E-80A5-67D0BF2AB30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404499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6DFF00-D287-CE48-935A-652D0085DC8E}"/>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3" name="Footer Placeholder 2">
            <a:extLst>
              <a:ext uri="{FF2B5EF4-FFF2-40B4-BE49-F238E27FC236}">
                <a16:creationId xmlns:a16="http://schemas.microsoft.com/office/drawing/2014/main" id="{2B2E7A5A-676C-7446-941A-0A181D79DB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4210DF-0282-6A41-B81D-537A3636ACC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910243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442F-047C-0343-B570-817BFF36A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F50E2-830E-6843-AA24-C674FD0A52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AC4830-006D-8749-875E-BEEAA78AC7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DEC9B9C-A31F-4346-A508-B4A224F97155}"/>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6" name="Footer Placeholder 5">
            <a:extLst>
              <a:ext uri="{FF2B5EF4-FFF2-40B4-BE49-F238E27FC236}">
                <a16:creationId xmlns:a16="http://schemas.microsoft.com/office/drawing/2014/main" id="{C3590CD0-945E-A543-A109-33C23D6B0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0A8D4A-56B5-5B40-919D-261EDDBCF1C4}"/>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4606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E8B9-1AFB-304D-94BE-F605A9CFE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0D4D32-0778-D944-BE10-7E39F8482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AB6F6-DAC3-BE4B-B827-2B7230F18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8AF187-95A8-EC4F-A827-22FD32919FD8}"/>
              </a:ext>
            </a:extLst>
          </p:cNvPr>
          <p:cNvSpPr>
            <a:spLocks noGrp="1"/>
          </p:cNvSpPr>
          <p:nvPr>
            <p:ph type="dt" sz="half" idx="10"/>
          </p:nvPr>
        </p:nvSpPr>
        <p:spPr/>
        <p:txBody>
          <a:bodyPr/>
          <a:lstStyle/>
          <a:p>
            <a:fld id="{875D1E86-8D3C-7F41-B215-912FC8B1123F}" type="datetimeFigureOut">
              <a:rPr lang="en-US" smtClean="0"/>
              <a:t>4/4/21</a:t>
            </a:fld>
            <a:endParaRPr lang="en-US"/>
          </a:p>
        </p:txBody>
      </p:sp>
      <p:sp>
        <p:nvSpPr>
          <p:cNvPr id="6" name="Footer Placeholder 5">
            <a:extLst>
              <a:ext uri="{FF2B5EF4-FFF2-40B4-BE49-F238E27FC236}">
                <a16:creationId xmlns:a16="http://schemas.microsoft.com/office/drawing/2014/main" id="{A5CF884D-C2E5-3C43-964A-F5115293D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CBD1-096A-D943-B14F-AF74141DFEC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31544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09CFF-D963-D14B-A89F-D9CE173AB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7F2696-CAB5-414D-8FAD-50A4AACA95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C6C8B-DEE7-1C4B-83B6-3EC2D64DB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D1E86-8D3C-7F41-B215-912FC8B1123F}" type="datetimeFigureOut">
              <a:rPr lang="en-US" smtClean="0"/>
              <a:t>4/4/21</a:t>
            </a:fld>
            <a:endParaRPr lang="en-US"/>
          </a:p>
        </p:txBody>
      </p:sp>
      <p:sp>
        <p:nvSpPr>
          <p:cNvPr id="5" name="Footer Placeholder 4">
            <a:extLst>
              <a:ext uri="{FF2B5EF4-FFF2-40B4-BE49-F238E27FC236}">
                <a16:creationId xmlns:a16="http://schemas.microsoft.com/office/drawing/2014/main" id="{579918C5-65AB-3F46-92E2-0464B5B174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25B34B-0E39-FF4B-AB2D-665BFC6614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D93A1-7633-B443-A42C-238975305F39}" type="slidenum">
              <a:rPr lang="en-US" smtClean="0"/>
              <a:t>‹#›</a:t>
            </a:fld>
            <a:endParaRPr lang="en-US"/>
          </a:p>
        </p:txBody>
      </p:sp>
    </p:spTree>
    <p:extLst>
      <p:ext uri="{BB962C8B-B14F-4D97-AF65-F5344CB8AC3E}">
        <p14:creationId xmlns:p14="http://schemas.microsoft.com/office/powerpoint/2010/main" val="387889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C175-64FC-6242-BFC6-8CA94652DF5C}"/>
              </a:ext>
            </a:extLst>
          </p:cNvPr>
          <p:cNvSpPr>
            <a:spLocks noGrp="1"/>
          </p:cNvSpPr>
          <p:nvPr>
            <p:ph type="ctrTitle"/>
          </p:nvPr>
        </p:nvSpPr>
        <p:spPr/>
        <p:txBody>
          <a:bodyPr/>
          <a:lstStyle/>
          <a:p>
            <a:r>
              <a:rPr lang="en-US" dirty="0"/>
              <a:t>Competition</a:t>
            </a:r>
          </a:p>
        </p:txBody>
      </p:sp>
      <p:sp>
        <p:nvSpPr>
          <p:cNvPr id="3" name="Subtitle 2">
            <a:extLst>
              <a:ext uri="{FF2B5EF4-FFF2-40B4-BE49-F238E27FC236}">
                <a16:creationId xmlns:a16="http://schemas.microsoft.com/office/drawing/2014/main" id="{BDCE78DC-F92A-BA4F-8C97-7D2EAD79AAEB}"/>
              </a:ext>
            </a:extLst>
          </p:cNvPr>
          <p:cNvSpPr>
            <a:spLocks noGrp="1"/>
          </p:cNvSpPr>
          <p:nvPr>
            <p:ph type="subTitle" idx="1"/>
          </p:nvPr>
        </p:nvSpPr>
        <p:spPr/>
        <p:txBody>
          <a:bodyPr/>
          <a:lstStyle/>
          <a:p>
            <a:r>
              <a:rPr lang="en-US" dirty="0"/>
              <a:t>April 6, 2021</a:t>
            </a:r>
          </a:p>
        </p:txBody>
      </p:sp>
      <p:pic>
        <p:nvPicPr>
          <p:cNvPr id="4" name="Picture 3">
            <a:extLst>
              <a:ext uri="{FF2B5EF4-FFF2-40B4-BE49-F238E27FC236}">
                <a16:creationId xmlns:a16="http://schemas.microsoft.com/office/drawing/2014/main" id="{8B02A320-93CF-2B44-B2E8-4F424A8D5BBA}"/>
              </a:ext>
            </a:extLst>
          </p:cNvPr>
          <p:cNvPicPr>
            <a:picLocks noChangeAspect="1"/>
          </p:cNvPicPr>
          <p:nvPr/>
        </p:nvPicPr>
        <p:blipFill rotWithShape="1">
          <a:blip r:embed="rId2"/>
          <a:srcRect b="14950"/>
          <a:stretch/>
        </p:blipFill>
        <p:spPr>
          <a:xfrm>
            <a:off x="538018" y="2143847"/>
            <a:ext cx="3175000" cy="2916382"/>
          </a:xfrm>
          <a:prstGeom prst="rect">
            <a:avLst/>
          </a:prstGeom>
        </p:spPr>
      </p:pic>
      <p:pic>
        <p:nvPicPr>
          <p:cNvPr id="5" name="Picture 4">
            <a:extLst>
              <a:ext uri="{FF2B5EF4-FFF2-40B4-BE49-F238E27FC236}">
                <a16:creationId xmlns:a16="http://schemas.microsoft.com/office/drawing/2014/main" id="{E830C82E-63CE-0649-9BD2-5411FEA1E8A4}"/>
              </a:ext>
            </a:extLst>
          </p:cNvPr>
          <p:cNvPicPr>
            <a:picLocks noChangeAspect="1"/>
          </p:cNvPicPr>
          <p:nvPr/>
        </p:nvPicPr>
        <p:blipFill rotWithShape="1">
          <a:blip r:embed="rId2"/>
          <a:srcRect b="14950"/>
          <a:stretch/>
        </p:blipFill>
        <p:spPr>
          <a:xfrm>
            <a:off x="8478982" y="2143847"/>
            <a:ext cx="3175000" cy="2916382"/>
          </a:xfrm>
          <a:prstGeom prst="rect">
            <a:avLst/>
          </a:prstGeom>
        </p:spPr>
      </p:pic>
    </p:spTree>
    <p:extLst>
      <p:ext uri="{BB962C8B-B14F-4D97-AF65-F5344CB8AC3E}">
        <p14:creationId xmlns:p14="http://schemas.microsoft.com/office/powerpoint/2010/main" val="4084968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2E49-3577-5E4B-B1C1-5206A68851E3}"/>
              </a:ext>
            </a:extLst>
          </p:cNvPr>
          <p:cNvSpPr>
            <a:spLocks noGrp="1"/>
          </p:cNvSpPr>
          <p:nvPr>
            <p:ph type="title"/>
          </p:nvPr>
        </p:nvSpPr>
        <p:spPr/>
        <p:txBody>
          <a:bodyPr/>
          <a:lstStyle/>
          <a:p>
            <a:r>
              <a:rPr lang="en-US" dirty="0"/>
              <a:t>Perception by seeds: recap</a:t>
            </a:r>
          </a:p>
        </p:txBody>
      </p:sp>
      <p:pic>
        <p:nvPicPr>
          <p:cNvPr id="4" name="Picture 3">
            <a:extLst>
              <a:ext uri="{FF2B5EF4-FFF2-40B4-BE49-F238E27FC236}">
                <a16:creationId xmlns:a16="http://schemas.microsoft.com/office/drawing/2014/main" id="{C3A0CC43-42EA-F043-9E21-AA7ACB4E46AE}"/>
              </a:ext>
            </a:extLst>
          </p:cNvPr>
          <p:cNvPicPr>
            <a:picLocks noChangeAspect="1"/>
          </p:cNvPicPr>
          <p:nvPr/>
        </p:nvPicPr>
        <p:blipFill>
          <a:blip r:embed="rId2"/>
          <a:stretch>
            <a:fillRect/>
          </a:stretch>
        </p:blipFill>
        <p:spPr>
          <a:xfrm>
            <a:off x="221580" y="1690688"/>
            <a:ext cx="4136599" cy="4665267"/>
          </a:xfrm>
          <a:prstGeom prst="rect">
            <a:avLst/>
          </a:prstGeom>
        </p:spPr>
      </p:pic>
      <p:pic>
        <p:nvPicPr>
          <p:cNvPr id="5" name="Picture 4">
            <a:extLst>
              <a:ext uri="{FF2B5EF4-FFF2-40B4-BE49-F238E27FC236}">
                <a16:creationId xmlns:a16="http://schemas.microsoft.com/office/drawing/2014/main" id="{799CBB0A-B23E-FC43-B343-8CB6471A5936}"/>
              </a:ext>
            </a:extLst>
          </p:cNvPr>
          <p:cNvPicPr>
            <a:picLocks noChangeAspect="1"/>
          </p:cNvPicPr>
          <p:nvPr/>
        </p:nvPicPr>
        <p:blipFill>
          <a:blip r:embed="rId3"/>
          <a:stretch>
            <a:fillRect/>
          </a:stretch>
        </p:blipFill>
        <p:spPr>
          <a:xfrm>
            <a:off x="4655965" y="1856094"/>
            <a:ext cx="4259618" cy="4792070"/>
          </a:xfrm>
          <a:prstGeom prst="rect">
            <a:avLst/>
          </a:prstGeom>
        </p:spPr>
      </p:pic>
      <p:sp>
        <p:nvSpPr>
          <p:cNvPr id="6" name="Rectangle 5">
            <a:extLst>
              <a:ext uri="{FF2B5EF4-FFF2-40B4-BE49-F238E27FC236}">
                <a16:creationId xmlns:a16="http://schemas.microsoft.com/office/drawing/2014/main" id="{EAB9DB4F-D391-BF44-9B8D-8CDA0B51D5EE}"/>
              </a:ext>
            </a:extLst>
          </p:cNvPr>
          <p:cNvSpPr/>
          <p:nvPr/>
        </p:nvSpPr>
        <p:spPr>
          <a:xfrm>
            <a:off x="7418879" y="2333766"/>
            <a:ext cx="1214650" cy="3125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8EAC818-9D35-0F4A-9E54-6F63B32B9C2E}"/>
              </a:ext>
            </a:extLst>
          </p:cNvPr>
          <p:cNvPicPr>
            <a:picLocks noChangeAspect="1"/>
          </p:cNvPicPr>
          <p:nvPr/>
        </p:nvPicPr>
        <p:blipFill>
          <a:blip r:embed="rId4"/>
          <a:stretch>
            <a:fillRect/>
          </a:stretch>
        </p:blipFill>
        <p:spPr>
          <a:xfrm>
            <a:off x="8669498" y="3030645"/>
            <a:ext cx="3008999" cy="2843317"/>
          </a:xfrm>
          <a:prstGeom prst="rect">
            <a:avLst/>
          </a:prstGeom>
        </p:spPr>
      </p:pic>
      <p:sp>
        <p:nvSpPr>
          <p:cNvPr id="9" name="TextBox 8">
            <a:extLst>
              <a:ext uri="{FF2B5EF4-FFF2-40B4-BE49-F238E27FC236}">
                <a16:creationId xmlns:a16="http://schemas.microsoft.com/office/drawing/2014/main" id="{52AD3FB9-9009-F641-9B46-583BB021A327}"/>
              </a:ext>
            </a:extLst>
          </p:cNvPr>
          <p:cNvSpPr txBox="1"/>
          <p:nvPr/>
        </p:nvSpPr>
        <p:spPr>
          <a:xfrm>
            <a:off x="10263116" y="2661313"/>
            <a:ext cx="1367169" cy="369332"/>
          </a:xfrm>
          <a:prstGeom prst="rect">
            <a:avLst/>
          </a:prstGeom>
          <a:noFill/>
        </p:spPr>
        <p:txBody>
          <a:bodyPr wrap="none" rtlCol="0">
            <a:spAutoFit/>
          </a:bodyPr>
          <a:lstStyle/>
          <a:p>
            <a:r>
              <a:rPr lang="en-US" dirty="0"/>
              <a:t>Germination</a:t>
            </a:r>
          </a:p>
        </p:txBody>
      </p:sp>
    </p:spTree>
    <p:extLst>
      <p:ext uri="{BB962C8B-B14F-4D97-AF65-F5344CB8AC3E}">
        <p14:creationId xmlns:p14="http://schemas.microsoft.com/office/powerpoint/2010/main" val="512607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A4CC-4B2F-4345-B8FC-5045ABFF79C4}"/>
              </a:ext>
            </a:extLst>
          </p:cNvPr>
          <p:cNvSpPr>
            <a:spLocks noGrp="1"/>
          </p:cNvSpPr>
          <p:nvPr>
            <p:ph type="title"/>
          </p:nvPr>
        </p:nvSpPr>
        <p:spPr/>
        <p:txBody>
          <a:bodyPr/>
          <a:lstStyle/>
          <a:p>
            <a:r>
              <a:rPr lang="en-US" dirty="0"/>
              <a:t>Seedlings also perceive light from the canopy</a:t>
            </a:r>
          </a:p>
        </p:txBody>
      </p:sp>
      <p:pic>
        <p:nvPicPr>
          <p:cNvPr id="3" name="Picture 2">
            <a:extLst>
              <a:ext uri="{FF2B5EF4-FFF2-40B4-BE49-F238E27FC236}">
                <a16:creationId xmlns:a16="http://schemas.microsoft.com/office/drawing/2014/main" id="{3208DB6C-9E0B-3E4D-8BA4-A732CA006FFA}"/>
              </a:ext>
            </a:extLst>
          </p:cNvPr>
          <p:cNvPicPr>
            <a:picLocks noChangeAspect="1"/>
          </p:cNvPicPr>
          <p:nvPr/>
        </p:nvPicPr>
        <p:blipFill>
          <a:blip r:embed="rId2"/>
          <a:stretch>
            <a:fillRect/>
          </a:stretch>
        </p:blipFill>
        <p:spPr>
          <a:xfrm>
            <a:off x="1405719" y="1794535"/>
            <a:ext cx="3987231" cy="4807570"/>
          </a:xfrm>
          <a:prstGeom prst="rect">
            <a:avLst/>
          </a:prstGeom>
        </p:spPr>
      </p:pic>
      <p:sp>
        <p:nvSpPr>
          <p:cNvPr id="4" name="TextBox 3">
            <a:extLst>
              <a:ext uri="{FF2B5EF4-FFF2-40B4-BE49-F238E27FC236}">
                <a16:creationId xmlns:a16="http://schemas.microsoft.com/office/drawing/2014/main" id="{285BAB69-813E-C642-8889-2E5BDF05FF14}"/>
              </a:ext>
            </a:extLst>
          </p:cNvPr>
          <p:cNvSpPr txBox="1"/>
          <p:nvPr/>
        </p:nvSpPr>
        <p:spPr>
          <a:xfrm>
            <a:off x="6291619" y="3138985"/>
            <a:ext cx="5062182" cy="3108543"/>
          </a:xfrm>
          <a:prstGeom prst="rect">
            <a:avLst/>
          </a:prstGeom>
          <a:noFill/>
        </p:spPr>
        <p:txBody>
          <a:bodyPr wrap="square" rtlCol="0">
            <a:spAutoFit/>
          </a:bodyPr>
          <a:lstStyle/>
          <a:p>
            <a:r>
              <a:rPr lang="en-US" sz="2800" dirty="0"/>
              <a:t>Stem elongation occurs when neighbors are present and reducing the ratio of red light to far red light. Plants are sensing they are under a canopy and elongating stems to access the limited light.</a:t>
            </a:r>
          </a:p>
        </p:txBody>
      </p:sp>
    </p:spTree>
    <p:extLst>
      <p:ext uri="{BB962C8B-B14F-4D97-AF65-F5344CB8AC3E}">
        <p14:creationId xmlns:p14="http://schemas.microsoft.com/office/powerpoint/2010/main" val="2843914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B04A-B193-1041-9191-82971D0B679E}"/>
              </a:ext>
            </a:extLst>
          </p:cNvPr>
          <p:cNvSpPr>
            <a:spLocks noGrp="1"/>
          </p:cNvSpPr>
          <p:nvPr>
            <p:ph type="title"/>
          </p:nvPr>
        </p:nvSpPr>
        <p:spPr/>
        <p:txBody>
          <a:bodyPr/>
          <a:lstStyle/>
          <a:p>
            <a:r>
              <a:rPr lang="en-US" dirty="0"/>
              <a:t>Allelopathy: plant chemical sensing</a:t>
            </a:r>
          </a:p>
        </p:txBody>
      </p:sp>
      <p:pic>
        <p:nvPicPr>
          <p:cNvPr id="3" name="Picture 2">
            <a:extLst>
              <a:ext uri="{FF2B5EF4-FFF2-40B4-BE49-F238E27FC236}">
                <a16:creationId xmlns:a16="http://schemas.microsoft.com/office/drawing/2014/main" id="{645740DB-7118-854C-81EB-19CF23A5F777}"/>
              </a:ext>
            </a:extLst>
          </p:cNvPr>
          <p:cNvPicPr>
            <a:picLocks noChangeAspect="1"/>
          </p:cNvPicPr>
          <p:nvPr/>
        </p:nvPicPr>
        <p:blipFill>
          <a:blip r:embed="rId2"/>
          <a:stretch>
            <a:fillRect/>
          </a:stretch>
        </p:blipFill>
        <p:spPr>
          <a:xfrm>
            <a:off x="2784497" y="1805002"/>
            <a:ext cx="6623006" cy="4588974"/>
          </a:xfrm>
          <a:prstGeom prst="rect">
            <a:avLst/>
          </a:prstGeom>
        </p:spPr>
      </p:pic>
      <p:sp>
        <p:nvSpPr>
          <p:cNvPr id="4" name="TextBox 3">
            <a:extLst>
              <a:ext uri="{FF2B5EF4-FFF2-40B4-BE49-F238E27FC236}">
                <a16:creationId xmlns:a16="http://schemas.microsoft.com/office/drawing/2014/main" id="{4302141F-1717-404B-B668-8524B684CA47}"/>
              </a:ext>
            </a:extLst>
          </p:cNvPr>
          <p:cNvSpPr txBox="1"/>
          <p:nvPr/>
        </p:nvSpPr>
        <p:spPr>
          <a:xfrm>
            <a:off x="10256470" y="6488668"/>
            <a:ext cx="1935530" cy="369332"/>
          </a:xfrm>
          <a:prstGeom prst="rect">
            <a:avLst/>
          </a:prstGeom>
          <a:noFill/>
        </p:spPr>
        <p:txBody>
          <a:bodyPr wrap="none" rtlCol="0">
            <a:spAutoFit/>
          </a:bodyPr>
          <a:lstStyle/>
          <a:p>
            <a:r>
              <a:rPr lang="en-US" dirty="0"/>
              <a:t>Zhang et al. (2020)</a:t>
            </a:r>
          </a:p>
        </p:txBody>
      </p:sp>
    </p:spTree>
    <p:extLst>
      <p:ext uri="{BB962C8B-B14F-4D97-AF65-F5344CB8AC3E}">
        <p14:creationId xmlns:p14="http://schemas.microsoft.com/office/powerpoint/2010/main" val="45204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B04A-B193-1041-9191-82971D0B679E}"/>
              </a:ext>
            </a:extLst>
          </p:cNvPr>
          <p:cNvSpPr>
            <a:spLocks noGrp="1"/>
          </p:cNvSpPr>
          <p:nvPr>
            <p:ph type="title"/>
          </p:nvPr>
        </p:nvSpPr>
        <p:spPr/>
        <p:txBody>
          <a:bodyPr/>
          <a:lstStyle/>
          <a:p>
            <a:r>
              <a:rPr lang="en-US" dirty="0"/>
              <a:t>Allelopathy tends to have negative impacts on plants</a:t>
            </a:r>
          </a:p>
        </p:txBody>
      </p:sp>
      <p:sp>
        <p:nvSpPr>
          <p:cNvPr id="4" name="TextBox 3">
            <a:extLst>
              <a:ext uri="{FF2B5EF4-FFF2-40B4-BE49-F238E27FC236}">
                <a16:creationId xmlns:a16="http://schemas.microsoft.com/office/drawing/2014/main" id="{4302141F-1717-404B-B668-8524B684CA47}"/>
              </a:ext>
            </a:extLst>
          </p:cNvPr>
          <p:cNvSpPr txBox="1"/>
          <p:nvPr/>
        </p:nvSpPr>
        <p:spPr>
          <a:xfrm>
            <a:off x="10256470" y="6488668"/>
            <a:ext cx="1935530" cy="369332"/>
          </a:xfrm>
          <a:prstGeom prst="rect">
            <a:avLst/>
          </a:prstGeom>
          <a:noFill/>
        </p:spPr>
        <p:txBody>
          <a:bodyPr wrap="none" rtlCol="0">
            <a:spAutoFit/>
          </a:bodyPr>
          <a:lstStyle/>
          <a:p>
            <a:r>
              <a:rPr lang="en-US" dirty="0"/>
              <a:t>Zhang et al. (2020)</a:t>
            </a:r>
          </a:p>
        </p:txBody>
      </p:sp>
      <p:pic>
        <p:nvPicPr>
          <p:cNvPr id="5" name="Picture 4">
            <a:extLst>
              <a:ext uri="{FF2B5EF4-FFF2-40B4-BE49-F238E27FC236}">
                <a16:creationId xmlns:a16="http://schemas.microsoft.com/office/drawing/2014/main" id="{1C454015-F390-7244-BAC9-2E7B8F6F7F3C}"/>
              </a:ext>
            </a:extLst>
          </p:cNvPr>
          <p:cNvPicPr>
            <a:picLocks noChangeAspect="1"/>
          </p:cNvPicPr>
          <p:nvPr/>
        </p:nvPicPr>
        <p:blipFill>
          <a:blip r:embed="rId2"/>
          <a:stretch>
            <a:fillRect/>
          </a:stretch>
        </p:blipFill>
        <p:spPr>
          <a:xfrm>
            <a:off x="2906974" y="1967453"/>
            <a:ext cx="5720781" cy="4244450"/>
          </a:xfrm>
          <a:prstGeom prst="rect">
            <a:avLst/>
          </a:prstGeom>
        </p:spPr>
      </p:pic>
    </p:spTree>
    <p:extLst>
      <p:ext uri="{BB962C8B-B14F-4D97-AF65-F5344CB8AC3E}">
        <p14:creationId xmlns:p14="http://schemas.microsoft.com/office/powerpoint/2010/main" val="192411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0B596-1659-1647-8C7B-3C31C8A101F0}"/>
              </a:ext>
            </a:extLst>
          </p:cNvPr>
          <p:cNvSpPr>
            <a:spLocks noGrp="1"/>
          </p:cNvSpPr>
          <p:nvPr>
            <p:ph type="title"/>
          </p:nvPr>
        </p:nvSpPr>
        <p:spPr/>
        <p:txBody>
          <a:bodyPr/>
          <a:lstStyle/>
          <a:p>
            <a:r>
              <a:rPr lang="en-US" dirty="0"/>
              <a:t>Allelopathy can stimulate plastic responses</a:t>
            </a:r>
          </a:p>
        </p:txBody>
      </p:sp>
      <p:pic>
        <p:nvPicPr>
          <p:cNvPr id="4" name="Picture 3">
            <a:extLst>
              <a:ext uri="{FF2B5EF4-FFF2-40B4-BE49-F238E27FC236}">
                <a16:creationId xmlns:a16="http://schemas.microsoft.com/office/drawing/2014/main" id="{75B98CA0-39AA-5446-81A1-9AF626321D2B}"/>
              </a:ext>
            </a:extLst>
          </p:cNvPr>
          <p:cNvPicPr>
            <a:picLocks noChangeAspect="1"/>
          </p:cNvPicPr>
          <p:nvPr/>
        </p:nvPicPr>
        <p:blipFill>
          <a:blip r:embed="rId2"/>
          <a:stretch>
            <a:fillRect/>
          </a:stretch>
        </p:blipFill>
        <p:spPr>
          <a:xfrm>
            <a:off x="596900" y="1431380"/>
            <a:ext cx="10998200" cy="4572000"/>
          </a:xfrm>
          <a:prstGeom prst="rect">
            <a:avLst/>
          </a:prstGeom>
        </p:spPr>
      </p:pic>
      <p:sp>
        <p:nvSpPr>
          <p:cNvPr id="5" name="TextBox 4">
            <a:extLst>
              <a:ext uri="{FF2B5EF4-FFF2-40B4-BE49-F238E27FC236}">
                <a16:creationId xmlns:a16="http://schemas.microsoft.com/office/drawing/2014/main" id="{FE1E09E2-1EE2-694E-87A5-B40F47C33413}"/>
              </a:ext>
            </a:extLst>
          </p:cNvPr>
          <p:cNvSpPr txBox="1"/>
          <p:nvPr/>
        </p:nvSpPr>
        <p:spPr>
          <a:xfrm>
            <a:off x="2982166" y="6127845"/>
            <a:ext cx="6445675" cy="584775"/>
          </a:xfrm>
          <a:prstGeom prst="rect">
            <a:avLst/>
          </a:prstGeom>
          <a:noFill/>
        </p:spPr>
        <p:txBody>
          <a:bodyPr wrap="none" rtlCol="0">
            <a:spAutoFit/>
          </a:bodyPr>
          <a:lstStyle/>
          <a:p>
            <a:r>
              <a:rPr lang="en-US" sz="3200" dirty="0">
                <a:solidFill>
                  <a:srgbClr val="FF0000"/>
                </a:solidFill>
              </a:rPr>
              <a:t>Increased belowground competition</a:t>
            </a:r>
          </a:p>
        </p:txBody>
      </p:sp>
    </p:spTree>
    <p:extLst>
      <p:ext uri="{BB962C8B-B14F-4D97-AF65-F5344CB8AC3E}">
        <p14:creationId xmlns:p14="http://schemas.microsoft.com/office/powerpoint/2010/main" val="90087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 example</a:t>
            </a:r>
          </a:p>
        </p:txBody>
      </p:sp>
    </p:spTree>
    <p:extLst>
      <p:ext uri="{BB962C8B-B14F-4D97-AF65-F5344CB8AC3E}">
        <p14:creationId xmlns:p14="http://schemas.microsoft.com/office/powerpoint/2010/main" val="72035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1815882"/>
          </a:xfrm>
          <a:prstGeom prst="rect">
            <a:avLst/>
          </a:prstGeom>
          <a:noFill/>
        </p:spPr>
        <p:txBody>
          <a:bodyPr wrap="square" rtlCol="0">
            <a:spAutoFit/>
          </a:bodyPr>
          <a:lstStyle/>
          <a:p>
            <a:r>
              <a:rPr lang="en-US" sz="2800" dirty="0">
                <a:solidFill>
                  <a:srgbClr val="FF0000"/>
                </a:solidFill>
              </a:rPr>
              <a:t>Garlic mustard is an allelopathic invader that alters microbial communities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(2020)</a:t>
            </a:r>
          </a:p>
        </p:txBody>
      </p:sp>
      <p:sp>
        <p:nvSpPr>
          <p:cNvPr id="8" name="TextBox 7">
            <a:extLst>
              <a:ext uri="{FF2B5EF4-FFF2-40B4-BE49-F238E27FC236}">
                <a16:creationId xmlns:a16="http://schemas.microsoft.com/office/drawing/2014/main" id="{8760715B-3F13-8847-9B2A-46FBB7B776C8}"/>
              </a:ext>
            </a:extLst>
          </p:cNvPr>
          <p:cNvSpPr txBox="1"/>
          <p:nvPr/>
        </p:nvSpPr>
        <p:spPr>
          <a:xfrm>
            <a:off x="4872251" y="3434980"/>
            <a:ext cx="2211311" cy="646331"/>
          </a:xfrm>
          <a:prstGeom prst="rect">
            <a:avLst/>
          </a:prstGeom>
          <a:noFill/>
        </p:spPr>
        <p:txBody>
          <a:bodyPr wrap="none" rtlCol="0">
            <a:spAutoFit/>
          </a:bodyPr>
          <a:lstStyle/>
          <a:p>
            <a:r>
              <a:rPr lang="en-US" dirty="0"/>
              <a:t>Gold: invader present</a:t>
            </a:r>
          </a:p>
          <a:p>
            <a:r>
              <a:rPr lang="en-US" dirty="0"/>
              <a:t>Blue: invader absent</a:t>
            </a:r>
          </a:p>
        </p:txBody>
      </p:sp>
      <p:pic>
        <p:nvPicPr>
          <p:cNvPr id="3" name="Picture 2">
            <a:extLst>
              <a:ext uri="{FF2B5EF4-FFF2-40B4-BE49-F238E27FC236}">
                <a16:creationId xmlns:a16="http://schemas.microsoft.com/office/drawing/2014/main" id="{8AE1E84C-C69E-B54C-80B5-68BE9350EAE4}"/>
              </a:ext>
            </a:extLst>
          </p:cNvPr>
          <p:cNvPicPr>
            <a:picLocks noChangeAspect="1"/>
          </p:cNvPicPr>
          <p:nvPr/>
        </p:nvPicPr>
        <p:blipFill rotWithShape="1">
          <a:blip r:embed="rId3"/>
          <a:srcRect t="47562" r="43850"/>
          <a:stretch/>
        </p:blipFill>
        <p:spPr>
          <a:xfrm>
            <a:off x="838200" y="2283218"/>
            <a:ext cx="3779717" cy="3596185"/>
          </a:xfrm>
          <a:prstGeom prst="rect">
            <a:avLst/>
          </a:prstGeom>
        </p:spPr>
      </p:pic>
    </p:spTree>
    <p:extLst>
      <p:ext uri="{BB962C8B-B14F-4D97-AF65-F5344CB8AC3E}">
        <p14:creationId xmlns:p14="http://schemas.microsoft.com/office/powerpoint/2010/main" val="1462924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954107"/>
          </a:xfrm>
          <a:prstGeom prst="rect">
            <a:avLst/>
          </a:prstGeom>
          <a:noFill/>
        </p:spPr>
        <p:txBody>
          <a:bodyPr wrap="square" rtlCol="0">
            <a:spAutoFit/>
          </a:bodyPr>
          <a:lstStyle/>
          <a:p>
            <a:r>
              <a:rPr lang="en-US" sz="2800" dirty="0">
                <a:solidFill>
                  <a:srgbClr val="FF0000"/>
                </a:solidFill>
              </a:rPr>
              <a:t>…which influences native plant traits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(2020)</a:t>
            </a:r>
          </a:p>
        </p:txBody>
      </p:sp>
      <p:pic>
        <p:nvPicPr>
          <p:cNvPr id="7" name="Picture 6">
            <a:extLst>
              <a:ext uri="{FF2B5EF4-FFF2-40B4-BE49-F238E27FC236}">
                <a16:creationId xmlns:a16="http://schemas.microsoft.com/office/drawing/2014/main" id="{8FA2615A-BB3C-3D42-A2B4-FA348F80E8F9}"/>
              </a:ext>
            </a:extLst>
          </p:cNvPr>
          <p:cNvPicPr>
            <a:picLocks noChangeAspect="1"/>
          </p:cNvPicPr>
          <p:nvPr/>
        </p:nvPicPr>
        <p:blipFill rotWithShape="1">
          <a:blip r:embed="rId3"/>
          <a:srcRect t="50945" r="49183"/>
          <a:stretch/>
        </p:blipFill>
        <p:spPr>
          <a:xfrm>
            <a:off x="350770" y="1815151"/>
            <a:ext cx="4762920" cy="4353637"/>
          </a:xfrm>
          <a:prstGeom prst="rect">
            <a:avLst/>
          </a:prstGeom>
        </p:spPr>
      </p:pic>
      <p:sp>
        <p:nvSpPr>
          <p:cNvPr id="8" name="TextBox 7">
            <a:extLst>
              <a:ext uri="{FF2B5EF4-FFF2-40B4-BE49-F238E27FC236}">
                <a16:creationId xmlns:a16="http://schemas.microsoft.com/office/drawing/2014/main" id="{8760715B-3F13-8847-9B2A-46FBB7B776C8}"/>
              </a:ext>
            </a:extLst>
          </p:cNvPr>
          <p:cNvSpPr txBox="1"/>
          <p:nvPr/>
        </p:nvSpPr>
        <p:spPr>
          <a:xfrm>
            <a:off x="4872251" y="3434980"/>
            <a:ext cx="2211311" cy="646331"/>
          </a:xfrm>
          <a:prstGeom prst="rect">
            <a:avLst/>
          </a:prstGeom>
          <a:noFill/>
        </p:spPr>
        <p:txBody>
          <a:bodyPr wrap="none" rtlCol="0">
            <a:spAutoFit/>
          </a:bodyPr>
          <a:lstStyle/>
          <a:p>
            <a:r>
              <a:rPr lang="en-US" dirty="0"/>
              <a:t>Gold: invader present</a:t>
            </a:r>
          </a:p>
          <a:p>
            <a:r>
              <a:rPr lang="en-US" dirty="0"/>
              <a:t>Blue: invader absent</a:t>
            </a:r>
          </a:p>
        </p:txBody>
      </p:sp>
    </p:spTree>
    <p:extLst>
      <p:ext uri="{BB962C8B-B14F-4D97-AF65-F5344CB8AC3E}">
        <p14:creationId xmlns:p14="http://schemas.microsoft.com/office/powerpoint/2010/main" val="3029907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pic>
        <p:nvPicPr>
          <p:cNvPr id="3" name="Picture 2">
            <a:extLst>
              <a:ext uri="{FF2B5EF4-FFF2-40B4-BE49-F238E27FC236}">
                <a16:creationId xmlns:a16="http://schemas.microsoft.com/office/drawing/2014/main" id="{857C904F-814C-934D-BC77-1AC332FB507F}"/>
              </a:ext>
            </a:extLst>
          </p:cNvPr>
          <p:cNvPicPr>
            <a:picLocks noChangeAspect="1"/>
          </p:cNvPicPr>
          <p:nvPr/>
        </p:nvPicPr>
        <p:blipFill>
          <a:blip r:embed="rId2"/>
          <a:stretch>
            <a:fillRect/>
          </a:stretch>
        </p:blipFill>
        <p:spPr>
          <a:xfrm>
            <a:off x="838200" y="1690688"/>
            <a:ext cx="5914075" cy="4824484"/>
          </a:xfrm>
          <a:prstGeom prst="rect">
            <a:avLst/>
          </a:prstGeom>
        </p:spPr>
      </p:pic>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954107"/>
          </a:xfrm>
          <a:prstGeom prst="rect">
            <a:avLst/>
          </a:prstGeom>
          <a:noFill/>
        </p:spPr>
        <p:txBody>
          <a:bodyPr wrap="square" rtlCol="0">
            <a:spAutoFit/>
          </a:bodyPr>
          <a:lstStyle/>
          <a:p>
            <a:r>
              <a:rPr lang="en-US" sz="2800" dirty="0">
                <a:solidFill>
                  <a:srgbClr val="FF0000"/>
                </a:solidFill>
              </a:rPr>
              <a:t>… and reduces native plant growth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3"/>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(2019)</a:t>
            </a:r>
          </a:p>
        </p:txBody>
      </p:sp>
    </p:spTree>
    <p:extLst>
      <p:ext uri="{BB962C8B-B14F-4D97-AF65-F5344CB8AC3E}">
        <p14:creationId xmlns:p14="http://schemas.microsoft.com/office/powerpoint/2010/main" val="3022568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523220"/>
          </a:xfrm>
          <a:prstGeom prst="rect">
            <a:avLst/>
          </a:prstGeom>
          <a:noFill/>
        </p:spPr>
        <p:txBody>
          <a:bodyPr wrap="square" rtlCol="0">
            <a:spAutoFit/>
          </a:bodyPr>
          <a:lstStyle/>
          <a:p>
            <a:r>
              <a:rPr lang="en-US" sz="2800" dirty="0">
                <a:solidFill>
                  <a:srgbClr val="FF0000"/>
                </a:solidFill>
              </a:rPr>
              <a:t>… and fitness!</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(2019)</a:t>
            </a:r>
          </a:p>
        </p:txBody>
      </p:sp>
      <p:pic>
        <p:nvPicPr>
          <p:cNvPr id="7" name="Picture 6">
            <a:extLst>
              <a:ext uri="{FF2B5EF4-FFF2-40B4-BE49-F238E27FC236}">
                <a16:creationId xmlns:a16="http://schemas.microsoft.com/office/drawing/2014/main" id="{17B40550-65E1-E840-813E-D124889E23E4}"/>
              </a:ext>
            </a:extLst>
          </p:cNvPr>
          <p:cNvPicPr>
            <a:picLocks noChangeAspect="1"/>
          </p:cNvPicPr>
          <p:nvPr/>
        </p:nvPicPr>
        <p:blipFill>
          <a:blip r:embed="rId3"/>
          <a:stretch>
            <a:fillRect/>
          </a:stretch>
        </p:blipFill>
        <p:spPr>
          <a:xfrm>
            <a:off x="122829" y="2339863"/>
            <a:ext cx="7101385" cy="3257026"/>
          </a:xfrm>
          <a:prstGeom prst="rect">
            <a:avLst/>
          </a:prstGeom>
        </p:spPr>
      </p:pic>
    </p:spTree>
    <p:extLst>
      <p:ext uri="{BB962C8B-B14F-4D97-AF65-F5344CB8AC3E}">
        <p14:creationId xmlns:p14="http://schemas.microsoft.com/office/powerpoint/2010/main" val="163072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p:txBody>
      </p:sp>
    </p:spTree>
    <p:extLst>
      <p:ext uri="{BB962C8B-B14F-4D97-AF65-F5344CB8AC3E}">
        <p14:creationId xmlns:p14="http://schemas.microsoft.com/office/powerpoint/2010/main" val="130463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D68A-741C-0644-B514-E29F79437D7F}"/>
              </a:ext>
            </a:extLst>
          </p:cNvPr>
          <p:cNvSpPr>
            <a:spLocks noGrp="1"/>
          </p:cNvSpPr>
          <p:nvPr>
            <p:ph type="title"/>
          </p:nvPr>
        </p:nvSpPr>
        <p:spPr/>
        <p:txBody>
          <a:bodyPr/>
          <a:lstStyle/>
          <a:p>
            <a:r>
              <a:rPr lang="en-US" dirty="0"/>
              <a:t>Resource competition and traits</a:t>
            </a:r>
          </a:p>
        </p:txBody>
      </p:sp>
      <p:sp>
        <p:nvSpPr>
          <p:cNvPr id="3" name="Text Placeholder 2">
            <a:extLst>
              <a:ext uri="{FF2B5EF4-FFF2-40B4-BE49-F238E27FC236}">
                <a16:creationId xmlns:a16="http://schemas.microsoft.com/office/drawing/2014/main" id="{6B8A28D4-8EB7-7C47-9777-EB9A942598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250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pic>
        <p:nvPicPr>
          <p:cNvPr id="4" name="Picture 3">
            <a:extLst>
              <a:ext uri="{FF2B5EF4-FFF2-40B4-BE49-F238E27FC236}">
                <a16:creationId xmlns:a16="http://schemas.microsoft.com/office/drawing/2014/main" id="{95F93714-435A-764B-B779-04E528CC9640}"/>
              </a:ext>
            </a:extLst>
          </p:cNvPr>
          <p:cNvPicPr>
            <a:picLocks noChangeAspect="1"/>
          </p:cNvPicPr>
          <p:nvPr/>
        </p:nvPicPr>
        <p:blipFill>
          <a:blip r:embed="rId2"/>
          <a:stretch>
            <a:fillRect/>
          </a:stretch>
        </p:blipFill>
        <p:spPr>
          <a:xfrm>
            <a:off x="838200" y="1530631"/>
            <a:ext cx="4610641" cy="5190892"/>
          </a:xfrm>
          <a:prstGeom prst="rect">
            <a:avLst/>
          </a:prstGeom>
        </p:spPr>
      </p:pic>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increasing root biomass allocation</a:t>
            </a:r>
          </a:p>
        </p:txBody>
      </p:sp>
    </p:spTree>
    <p:extLst>
      <p:ext uri="{BB962C8B-B14F-4D97-AF65-F5344CB8AC3E}">
        <p14:creationId xmlns:p14="http://schemas.microsoft.com/office/powerpoint/2010/main" val="371592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pic>
        <p:nvPicPr>
          <p:cNvPr id="4" name="Picture 3">
            <a:extLst>
              <a:ext uri="{FF2B5EF4-FFF2-40B4-BE49-F238E27FC236}">
                <a16:creationId xmlns:a16="http://schemas.microsoft.com/office/drawing/2014/main" id="{95F93714-435A-764B-B779-04E528CC9640}"/>
              </a:ext>
            </a:extLst>
          </p:cNvPr>
          <p:cNvPicPr>
            <a:picLocks noChangeAspect="1"/>
          </p:cNvPicPr>
          <p:nvPr/>
        </p:nvPicPr>
        <p:blipFill>
          <a:blip r:embed="rId2"/>
          <a:stretch>
            <a:fillRect/>
          </a:stretch>
        </p:blipFill>
        <p:spPr>
          <a:xfrm>
            <a:off x="838200" y="1530631"/>
            <a:ext cx="4610641" cy="5190892"/>
          </a:xfrm>
          <a:prstGeom prst="rect">
            <a:avLst/>
          </a:prstGeom>
        </p:spPr>
      </p:pic>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favoring low growth rate species</a:t>
            </a:r>
          </a:p>
        </p:txBody>
      </p:sp>
    </p:spTree>
    <p:extLst>
      <p:ext uri="{BB962C8B-B14F-4D97-AF65-F5344CB8AC3E}">
        <p14:creationId xmlns:p14="http://schemas.microsoft.com/office/powerpoint/2010/main" val="123762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favoring low growth rate species</a:t>
            </a:r>
          </a:p>
        </p:txBody>
      </p:sp>
      <p:pic>
        <p:nvPicPr>
          <p:cNvPr id="3" name="Picture 2">
            <a:extLst>
              <a:ext uri="{FF2B5EF4-FFF2-40B4-BE49-F238E27FC236}">
                <a16:creationId xmlns:a16="http://schemas.microsoft.com/office/drawing/2014/main" id="{FFB34673-FB4C-FC4B-B8D9-4DE759A775CC}"/>
              </a:ext>
            </a:extLst>
          </p:cNvPr>
          <p:cNvPicPr>
            <a:picLocks noChangeAspect="1"/>
          </p:cNvPicPr>
          <p:nvPr/>
        </p:nvPicPr>
        <p:blipFill>
          <a:blip r:embed="rId2"/>
          <a:stretch>
            <a:fillRect/>
          </a:stretch>
        </p:blipFill>
        <p:spPr>
          <a:xfrm>
            <a:off x="1274171" y="1690688"/>
            <a:ext cx="3393364" cy="4153566"/>
          </a:xfrm>
          <a:prstGeom prst="rect">
            <a:avLst/>
          </a:prstGeom>
        </p:spPr>
      </p:pic>
      <p:sp>
        <p:nvSpPr>
          <p:cNvPr id="6" name="TextBox 5">
            <a:extLst>
              <a:ext uri="{FF2B5EF4-FFF2-40B4-BE49-F238E27FC236}">
                <a16:creationId xmlns:a16="http://schemas.microsoft.com/office/drawing/2014/main" id="{683B2400-0F68-5146-BB51-705CE551EBFE}"/>
              </a:ext>
            </a:extLst>
          </p:cNvPr>
          <p:cNvSpPr txBox="1"/>
          <p:nvPr/>
        </p:nvSpPr>
        <p:spPr>
          <a:xfrm>
            <a:off x="838200" y="5751732"/>
            <a:ext cx="5336275" cy="923330"/>
          </a:xfrm>
          <a:prstGeom prst="rect">
            <a:avLst/>
          </a:prstGeom>
          <a:noFill/>
        </p:spPr>
        <p:txBody>
          <a:bodyPr wrap="square" rtlCol="0">
            <a:spAutoFit/>
          </a:bodyPr>
          <a:lstStyle/>
          <a:p>
            <a:r>
              <a:rPr lang="en-US" dirty="0"/>
              <a:t>Presence of slow growing </a:t>
            </a:r>
            <a:r>
              <a:rPr lang="en-US" dirty="0" err="1"/>
              <a:t>Schizachyrium</a:t>
            </a:r>
            <a:r>
              <a:rPr lang="en-US" dirty="0"/>
              <a:t> (</a:t>
            </a:r>
            <a:r>
              <a:rPr lang="en-US" dirty="0" err="1"/>
              <a:t>Ss</a:t>
            </a:r>
            <a:r>
              <a:rPr lang="en-US" dirty="0"/>
              <a:t>) reduces nutrient availability (R* hypothesis), hampering growth of fast growing Agrostis (As)</a:t>
            </a:r>
          </a:p>
        </p:txBody>
      </p:sp>
    </p:spTree>
    <p:extLst>
      <p:ext uri="{BB962C8B-B14F-4D97-AF65-F5344CB8AC3E}">
        <p14:creationId xmlns:p14="http://schemas.microsoft.com/office/powerpoint/2010/main" val="325891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water</a:t>
            </a:r>
            <a:r>
              <a:rPr lang="en-US" dirty="0"/>
              <a:t> competition</a:t>
            </a:r>
          </a:p>
        </p:txBody>
      </p:sp>
      <p:sp>
        <p:nvSpPr>
          <p:cNvPr id="3" name="Content Placeholder 2">
            <a:extLst>
              <a:ext uri="{FF2B5EF4-FFF2-40B4-BE49-F238E27FC236}">
                <a16:creationId xmlns:a16="http://schemas.microsoft.com/office/drawing/2014/main" id="{704BD923-ACE3-474F-B174-1318C8F761FC}"/>
              </a:ext>
            </a:extLst>
          </p:cNvPr>
          <p:cNvSpPr>
            <a:spLocks noGrp="1"/>
          </p:cNvSpPr>
          <p:nvPr>
            <p:ph idx="1"/>
          </p:nvPr>
        </p:nvSpPr>
        <p:spPr/>
        <p:txBody>
          <a:bodyPr>
            <a:normAutofit/>
          </a:bodyPr>
          <a:lstStyle/>
          <a:p>
            <a:r>
              <a:rPr lang="en-US" sz="3600" dirty="0"/>
              <a:t>Toleration of soil low water potential</a:t>
            </a:r>
          </a:p>
          <a:p>
            <a:pPr lvl="1"/>
            <a:r>
              <a:rPr lang="en-US" sz="3200" dirty="0"/>
              <a:t>Similar to R* for nutrients?</a:t>
            </a:r>
          </a:p>
          <a:p>
            <a:r>
              <a:rPr lang="en-US" sz="3600" dirty="0"/>
              <a:t>Desiccation resistance</a:t>
            </a:r>
          </a:p>
          <a:p>
            <a:pPr lvl="1"/>
            <a:r>
              <a:rPr lang="en-US" sz="3200" dirty="0"/>
              <a:t>E.g., CAM and C4 photosynthesis</a:t>
            </a:r>
          </a:p>
          <a:p>
            <a:r>
              <a:rPr lang="en-US" sz="3600" dirty="0"/>
              <a:t>Desiccation avoidance</a:t>
            </a:r>
          </a:p>
          <a:p>
            <a:pPr lvl="1"/>
            <a:r>
              <a:rPr lang="en-US" sz="3200" dirty="0"/>
              <a:t>Phenology</a:t>
            </a:r>
          </a:p>
        </p:txBody>
      </p:sp>
      <p:pic>
        <p:nvPicPr>
          <p:cNvPr id="4" name="Picture 3">
            <a:extLst>
              <a:ext uri="{FF2B5EF4-FFF2-40B4-BE49-F238E27FC236}">
                <a16:creationId xmlns:a16="http://schemas.microsoft.com/office/drawing/2014/main" id="{754891A7-3E39-054E-A75D-74CFB20A86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57949" y="2735464"/>
            <a:ext cx="3034051" cy="2251940"/>
          </a:xfrm>
          <a:prstGeom prst="rect">
            <a:avLst/>
          </a:prstGeom>
        </p:spPr>
      </p:pic>
      <p:pic>
        <p:nvPicPr>
          <p:cNvPr id="5" name="Picture 4">
            <a:extLst>
              <a:ext uri="{FF2B5EF4-FFF2-40B4-BE49-F238E27FC236}">
                <a16:creationId xmlns:a16="http://schemas.microsoft.com/office/drawing/2014/main" id="{229ABCCE-1F81-F54B-971C-7BCF022AD5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0101" y="365125"/>
            <a:ext cx="3057252" cy="2088108"/>
          </a:xfrm>
          <a:prstGeom prst="rect">
            <a:avLst/>
          </a:prstGeom>
        </p:spPr>
      </p:pic>
      <p:pic>
        <p:nvPicPr>
          <p:cNvPr id="6" name="Picture 5">
            <a:extLst>
              <a:ext uri="{FF2B5EF4-FFF2-40B4-BE49-F238E27FC236}">
                <a16:creationId xmlns:a16="http://schemas.microsoft.com/office/drawing/2014/main" id="{22C34812-1B0D-2947-AFB0-38CCF1F285E3}"/>
              </a:ext>
            </a:extLst>
          </p:cNvPr>
          <p:cNvPicPr>
            <a:picLocks noChangeAspect="1"/>
          </p:cNvPicPr>
          <p:nvPr/>
        </p:nvPicPr>
        <p:blipFill>
          <a:blip r:embed="rId4"/>
          <a:stretch>
            <a:fillRect/>
          </a:stretch>
        </p:blipFill>
        <p:spPr>
          <a:xfrm>
            <a:off x="5486398" y="4359796"/>
            <a:ext cx="3718257" cy="2498204"/>
          </a:xfrm>
          <a:prstGeom prst="rect">
            <a:avLst/>
          </a:prstGeom>
        </p:spPr>
      </p:pic>
    </p:spTree>
    <p:extLst>
      <p:ext uri="{BB962C8B-B14F-4D97-AF65-F5344CB8AC3E}">
        <p14:creationId xmlns:p14="http://schemas.microsoft.com/office/powerpoint/2010/main" val="3671729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light</a:t>
            </a:r>
            <a:r>
              <a:rPr lang="en-US" dirty="0"/>
              <a:t> competition</a:t>
            </a:r>
          </a:p>
        </p:txBody>
      </p:sp>
      <p:sp>
        <p:nvSpPr>
          <p:cNvPr id="3" name="Content Placeholder 2">
            <a:extLst>
              <a:ext uri="{FF2B5EF4-FFF2-40B4-BE49-F238E27FC236}">
                <a16:creationId xmlns:a16="http://schemas.microsoft.com/office/drawing/2014/main" id="{704BD923-ACE3-474F-B174-1318C8F761FC}"/>
              </a:ext>
            </a:extLst>
          </p:cNvPr>
          <p:cNvSpPr>
            <a:spLocks noGrp="1"/>
          </p:cNvSpPr>
          <p:nvPr>
            <p:ph idx="1"/>
          </p:nvPr>
        </p:nvSpPr>
        <p:spPr/>
        <p:txBody>
          <a:bodyPr>
            <a:normAutofit/>
          </a:bodyPr>
          <a:lstStyle/>
          <a:p>
            <a:r>
              <a:rPr lang="en-US" sz="3600" dirty="0"/>
              <a:t>Light competition only occurs when belowground resources are plentiful</a:t>
            </a:r>
            <a:endParaRPr lang="en-US" sz="3200" dirty="0"/>
          </a:p>
        </p:txBody>
      </p:sp>
      <p:pic>
        <p:nvPicPr>
          <p:cNvPr id="7" name="Picture 6">
            <a:extLst>
              <a:ext uri="{FF2B5EF4-FFF2-40B4-BE49-F238E27FC236}">
                <a16:creationId xmlns:a16="http://schemas.microsoft.com/office/drawing/2014/main" id="{659F5E73-B099-794C-8A9D-901B20847587}"/>
              </a:ext>
            </a:extLst>
          </p:cNvPr>
          <p:cNvPicPr>
            <a:picLocks noChangeAspect="1"/>
          </p:cNvPicPr>
          <p:nvPr/>
        </p:nvPicPr>
        <p:blipFill>
          <a:blip r:embed="rId2"/>
          <a:stretch>
            <a:fillRect/>
          </a:stretch>
        </p:blipFill>
        <p:spPr>
          <a:xfrm>
            <a:off x="838200" y="3260109"/>
            <a:ext cx="5886734" cy="3311288"/>
          </a:xfrm>
          <a:prstGeom prst="rect">
            <a:avLst/>
          </a:prstGeom>
        </p:spPr>
      </p:pic>
      <p:pic>
        <p:nvPicPr>
          <p:cNvPr id="8" name="Picture 7">
            <a:extLst>
              <a:ext uri="{FF2B5EF4-FFF2-40B4-BE49-F238E27FC236}">
                <a16:creationId xmlns:a16="http://schemas.microsoft.com/office/drawing/2014/main" id="{9DBB3B13-7785-6244-913D-8DC2054FB1A0}"/>
              </a:ext>
            </a:extLst>
          </p:cNvPr>
          <p:cNvPicPr>
            <a:picLocks noChangeAspect="1"/>
          </p:cNvPicPr>
          <p:nvPr/>
        </p:nvPicPr>
        <p:blipFill>
          <a:blip r:embed="rId3"/>
          <a:stretch>
            <a:fillRect/>
          </a:stretch>
        </p:blipFill>
        <p:spPr>
          <a:xfrm>
            <a:off x="7135957" y="3191461"/>
            <a:ext cx="4642325" cy="3448584"/>
          </a:xfrm>
          <a:prstGeom prst="rect">
            <a:avLst/>
          </a:prstGeom>
        </p:spPr>
      </p:pic>
    </p:spTree>
    <p:extLst>
      <p:ext uri="{BB962C8B-B14F-4D97-AF65-F5344CB8AC3E}">
        <p14:creationId xmlns:p14="http://schemas.microsoft.com/office/powerpoint/2010/main" val="1026928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CO</a:t>
            </a:r>
            <a:r>
              <a:rPr lang="en-US" u="sng" baseline="-25000" dirty="0">
                <a:solidFill>
                  <a:srgbClr val="7030A0"/>
                </a:solidFill>
              </a:rPr>
              <a:t>2</a:t>
            </a:r>
            <a:r>
              <a:rPr lang="en-US" dirty="0"/>
              <a:t> competition</a:t>
            </a:r>
          </a:p>
        </p:txBody>
      </p:sp>
      <p:pic>
        <p:nvPicPr>
          <p:cNvPr id="6" name="Picture 5">
            <a:extLst>
              <a:ext uri="{FF2B5EF4-FFF2-40B4-BE49-F238E27FC236}">
                <a16:creationId xmlns:a16="http://schemas.microsoft.com/office/drawing/2014/main" id="{F77A7A9F-EFC8-634C-8BA2-DC858BDC17B1}"/>
              </a:ext>
            </a:extLst>
          </p:cNvPr>
          <p:cNvPicPr>
            <a:picLocks noChangeAspect="1"/>
          </p:cNvPicPr>
          <p:nvPr/>
        </p:nvPicPr>
        <p:blipFill>
          <a:blip r:embed="rId2"/>
          <a:stretch>
            <a:fillRect/>
          </a:stretch>
        </p:blipFill>
        <p:spPr>
          <a:xfrm>
            <a:off x="3048000" y="1690688"/>
            <a:ext cx="6096000" cy="5105400"/>
          </a:xfrm>
          <a:prstGeom prst="rect">
            <a:avLst/>
          </a:prstGeom>
        </p:spPr>
      </p:pic>
    </p:spTree>
    <p:extLst>
      <p:ext uri="{BB962C8B-B14F-4D97-AF65-F5344CB8AC3E}">
        <p14:creationId xmlns:p14="http://schemas.microsoft.com/office/powerpoint/2010/main" val="2411413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2DB67-E33D-2647-90CB-1AC082C042A8}"/>
              </a:ext>
            </a:extLst>
          </p:cNvPr>
          <p:cNvSpPr>
            <a:spLocks noGrp="1"/>
          </p:cNvSpPr>
          <p:nvPr>
            <p:ph type="title"/>
          </p:nvPr>
        </p:nvSpPr>
        <p:spPr/>
        <p:txBody>
          <a:bodyPr/>
          <a:lstStyle/>
          <a:p>
            <a:r>
              <a:rPr lang="en-US" dirty="0"/>
              <a:t>Competitive strategies</a:t>
            </a:r>
          </a:p>
        </p:txBody>
      </p:sp>
      <p:sp>
        <p:nvSpPr>
          <p:cNvPr id="3" name="Text Placeholder 2">
            <a:extLst>
              <a:ext uri="{FF2B5EF4-FFF2-40B4-BE49-F238E27FC236}">
                <a16:creationId xmlns:a16="http://schemas.microsoft.com/office/drawing/2014/main" id="{E4C70DB0-BDF9-BF4F-A54E-06689B7FD68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80368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D9F0-DB27-3340-A9D2-5B81BF53C379}"/>
              </a:ext>
            </a:extLst>
          </p:cNvPr>
          <p:cNvSpPr>
            <a:spLocks noGrp="1"/>
          </p:cNvSpPr>
          <p:nvPr>
            <p:ph type="title"/>
          </p:nvPr>
        </p:nvSpPr>
        <p:spPr/>
        <p:txBody>
          <a:bodyPr/>
          <a:lstStyle/>
          <a:p>
            <a:r>
              <a:rPr lang="en-US" dirty="0"/>
              <a:t>r-K continuum</a:t>
            </a:r>
          </a:p>
        </p:txBody>
      </p:sp>
      <p:pic>
        <p:nvPicPr>
          <p:cNvPr id="4" name="Picture 3">
            <a:extLst>
              <a:ext uri="{FF2B5EF4-FFF2-40B4-BE49-F238E27FC236}">
                <a16:creationId xmlns:a16="http://schemas.microsoft.com/office/drawing/2014/main" id="{BFC94392-0B43-0B4C-AE1F-AA4D7C468EE6}"/>
              </a:ext>
            </a:extLst>
          </p:cNvPr>
          <p:cNvPicPr>
            <a:picLocks noChangeAspect="1"/>
          </p:cNvPicPr>
          <p:nvPr/>
        </p:nvPicPr>
        <p:blipFill>
          <a:blip r:embed="rId2"/>
          <a:stretch>
            <a:fillRect/>
          </a:stretch>
        </p:blipFill>
        <p:spPr>
          <a:xfrm>
            <a:off x="1039694" y="4848367"/>
            <a:ext cx="5308600" cy="1828800"/>
          </a:xfrm>
          <a:prstGeom prst="rect">
            <a:avLst/>
          </a:prstGeom>
        </p:spPr>
      </p:pic>
      <p:sp>
        <p:nvSpPr>
          <p:cNvPr id="5" name="TextBox 4">
            <a:extLst>
              <a:ext uri="{FF2B5EF4-FFF2-40B4-BE49-F238E27FC236}">
                <a16:creationId xmlns:a16="http://schemas.microsoft.com/office/drawing/2014/main" id="{79D82CCC-8383-7F45-8C35-8B3C1FC29D93}"/>
              </a:ext>
            </a:extLst>
          </p:cNvPr>
          <p:cNvSpPr txBox="1"/>
          <p:nvPr/>
        </p:nvSpPr>
        <p:spPr>
          <a:xfrm>
            <a:off x="7315200" y="4967785"/>
            <a:ext cx="2658485" cy="1200329"/>
          </a:xfrm>
          <a:prstGeom prst="rect">
            <a:avLst/>
          </a:prstGeom>
          <a:noFill/>
        </p:spPr>
        <p:txBody>
          <a:bodyPr wrap="none" rtlCol="0">
            <a:spAutoFit/>
          </a:bodyPr>
          <a:lstStyle/>
          <a:p>
            <a:r>
              <a:rPr lang="en-US" dirty="0"/>
              <a:t>N = population size</a:t>
            </a:r>
          </a:p>
          <a:p>
            <a:r>
              <a:rPr lang="en-US" dirty="0"/>
              <a:t>t = time</a:t>
            </a:r>
          </a:p>
          <a:p>
            <a:r>
              <a:rPr lang="en-US" dirty="0"/>
              <a:t>r = population growth rate</a:t>
            </a:r>
          </a:p>
          <a:p>
            <a:r>
              <a:rPr lang="en-US" dirty="0"/>
              <a:t>K = carrying capacity</a:t>
            </a:r>
          </a:p>
        </p:txBody>
      </p:sp>
      <p:pic>
        <p:nvPicPr>
          <p:cNvPr id="6" name="Picture 5">
            <a:extLst>
              <a:ext uri="{FF2B5EF4-FFF2-40B4-BE49-F238E27FC236}">
                <a16:creationId xmlns:a16="http://schemas.microsoft.com/office/drawing/2014/main" id="{513A91E6-AD2C-4F4C-8592-36599BB57D1E}"/>
              </a:ext>
            </a:extLst>
          </p:cNvPr>
          <p:cNvPicPr>
            <a:picLocks noChangeAspect="1"/>
          </p:cNvPicPr>
          <p:nvPr/>
        </p:nvPicPr>
        <p:blipFill>
          <a:blip r:embed="rId3"/>
          <a:stretch>
            <a:fillRect/>
          </a:stretch>
        </p:blipFill>
        <p:spPr>
          <a:xfrm>
            <a:off x="1296537" y="1593225"/>
            <a:ext cx="3746404" cy="2999246"/>
          </a:xfrm>
          <a:prstGeom prst="rect">
            <a:avLst/>
          </a:prstGeom>
        </p:spPr>
      </p:pic>
      <p:pic>
        <p:nvPicPr>
          <p:cNvPr id="7" name="Picture 6">
            <a:extLst>
              <a:ext uri="{FF2B5EF4-FFF2-40B4-BE49-F238E27FC236}">
                <a16:creationId xmlns:a16="http://schemas.microsoft.com/office/drawing/2014/main" id="{E7B5B2D5-F07F-E243-95BC-BD3059261331}"/>
              </a:ext>
            </a:extLst>
          </p:cNvPr>
          <p:cNvPicPr>
            <a:picLocks noChangeAspect="1"/>
          </p:cNvPicPr>
          <p:nvPr/>
        </p:nvPicPr>
        <p:blipFill>
          <a:blip r:embed="rId4"/>
          <a:stretch>
            <a:fillRect/>
          </a:stretch>
        </p:blipFill>
        <p:spPr>
          <a:xfrm>
            <a:off x="7780092" y="1146411"/>
            <a:ext cx="2819126" cy="3596185"/>
          </a:xfrm>
          <a:prstGeom prst="rect">
            <a:avLst/>
          </a:prstGeom>
        </p:spPr>
      </p:pic>
      <p:cxnSp>
        <p:nvCxnSpPr>
          <p:cNvPr id="9" name="Straight Arrow Connector 8">
            <a:extLst>
              <a:ext uri="{FF2B5EF4-FFF2-40B4-BE49-F238E27FC236}">
                <a16:creationId xmlns:a16="http://schemas.microsoft.com/office/drawing/2014/main" id="{CD4E60E2-915A-C24D-A747-EEB8D504F4CB}"/>
              </a:ext>
            </a:extLst>
          </p:cNvPr>
          <p:cNvCxnSpPr>
            <a:stCxn id="6" idx="3"/>
          </p:cNvCxnSpPr>
          <p:nvPr/>
        </p:nvCxnSpPr>
        <p:spPr>
          <a:xfrm>
            <a:off x="5042941" y="3092848"/>
            <a:ext cx="2654396"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222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D9F0-DB27-3340-A9D2-5B81BF53C379}"/>
              </a:ext>
            </a:extLst>
          </p:cNvPr>
          <p:cNvSpPr>
            <a:spLocks noGrp="1"/>
          </p:cNvSpPr>
          <p:nvPr>
            <p:ph type="title"/>
          </p:nvPr>
        </p:nvSpPr>
        <p:spPr/>
        <p:txBody>
          <a:bodyPr/>
          <a:lstStyle/>
          <a:p>
            <a:r>
              <a:rPr lang="en-US" dirty="0"/>
              <a:t>r-K continuum</a:t>
            </a:r>
          </a:p>
        </p:txBody>
      </p:sp>
      <p:pic>
        <p:nvPicPr>
          <p:cNvPr id="6" name="Picture 5">
            <a:extLst>
              <a:ext uri="{FF2B5EF4-FFF2-40B4-BE49-F238E27FC236}">
                <a16:creationId xmlns:a16="http://schemas.microsoft.com/office/drawing/2014/main" id="{513A91E6-AD2C-4F4C-8592-36599BB57D1E}"/>
              </a:ext>
            </a:extLst>
          </p:cNvPr>
          <p:cNvPicPr>
            <a:picLocks noChangeAspect="1"/>
          </p:cNvPicPr>
          <p:nvPr/>
        </p:nvPicPr>
        <p:blipFill>
          <a:blip r:embed="rId2"/>
          <a:stretch>
            <a:fillRect/>
          </a:stretch>
        </p:blipFill>
        <p:spPr>
          <a:xfrm>
            <a:off x="1296537" y="1593225"/>
            <a:ext cx="3746404" cy="2999246"/>
          </a:xfrm>
          <a:prstGeom prst="rect">
            <a:avLst/>
          </a:prstGeom>
        </p:spPr>
      </p:pic>
      <p:pic>
        <p:nvPicPr>
          <p:cNvPr id="7" name="Picture 6">
            <a:extLst>
              <a:ext uri="{FF2B5EF4-FFF2-40B4-BE49-F238E27FC236}">
                <a16:creationId xmlns:a16="http://schemas.microsoft.com/office/drawing/2014/main" id="{E7B5B2D5-F07F-E243-95BC-BD3059261331}"/>
              </a:ext>
            </a:extLst>
          </p:cNvPr>
          <p:cNvPicPr>
            <a:picLocks noChangeAspect="1"/>
          </p:cNvPicPr>
          <p:nvPr/>
        </p:nvPicPr>
        <p:blipFill>
          <a:blip r:embed="rId3"/>
          <a:stretch>
            <a:fillRect/>
          </a:stretch>
        </p:blipFill>
        <p:spPr>
          <a:xfrm>
            <a:off x="7780092" y="1146411"/>
            <a:ext cx="2819126" cy="3596185"/>
          </a:xfrm>
          <a:prstGeom prst="rect">
            <a:avLst/>
          </a:prstGeom>
        </p:spPr>
      </p:pic>
      <p:cxnSp>
        <p:nvCxnSpPr>
          <p:cNvPr id="9" name="Straight Arrow Connector 8">
            <a:extLst>
              <a:ext uri="{FF2B5EF4-FFF2-40B4-BE49-F238E27FC236}">
                <a16:creationId xmlns:a16="http://schemas.microsoft.com/office/drawing/2014/main" id="{CD4E60E2-915A-C24D-A747-EEB8D504F4CB}"/>
              </a:ext>
            </a:extLst>
          </p:cNvPr>
          <p:cNvCxnSpPr>
            <a:stCxn id="6" idx="3"/>
          </p:cNvCxnSpPr>
          <p:nvPr/>
        </p:nvCxnSpPr>
        <p:spPr>
          <a:xfrm>
            <a:off x="5042941" y="3092848"/>
            <a:ext cx="2654396"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2BB8AE9-8924-8F46-AE8C-109ED4BB351F}"/>
              </a:ext>
            </a:extLst>
          </p:cNvPr>
          <p:cNvSpPr txBox="1"/>
          <p:nvPr/>
        </p:nvSpPr>
        <p:spPr>
          <a:xfrm>
            <a:off x="1296537" y="5281962"/>
            <a:ext cx="5934894" cy="1077218"/>
          </a:xfrm>
          <a:prstGeom prst="rect">
            <a:avLst/>
          </a:prstGeom>
          <a:noFill/>
        </p:spPr>
        <p:txBody>
          <a:bodyPr wrap="none" rtlCol="0">
            <a:spAutoFit/>
          </a:bodyPr>
          <a:lstStyle/>
          <a:p>
            <a:r>
              <a:rPr lang="en-US" sz="3200" dirty="0">
                <a:solidFill>
                  <a:srgbClr val="FF0000"/>
                </a:solidFill>
              </a:rPr>
              <a:t>Where would r species dominate?</a:t>
            </a:r>
          </a:p>
          <a:p>
            <a:r>
              <a:rPr lang="en-US" sz="3200" dirty="0">
                <a:solidFill>
                  <a:srgbClr val="FF0000"/>
                </a:solidFill>
              </a:rPr>
              <a:t>Where would K species dominate?</a:t>
            </a:r>
          </a:p>
        </p:txBody>
      </p:sp>
    </p:spTree>
    <p:extLst>
      <p:ext uri="{BB962C8B-B14F-4D97-AF65-F5344CB8AC3E}">
        <p14:creationId xmlns:p14="http://schemas.microsoft.com/office/powerpoint/2010/main" val="323312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a:t>
            </a:r>
            <a:r>
              <a:rPr lang="en-US" dirty="0">
                <a:solidFill>
                  <a:srgbClr val="FF0000"/>
                </a:solidFill>
              </a:rPr>
              <a:t>neighboring plants</a:t>
            </a:r>
            <a:r>
              <a:rPr lang="en-US" dirty="0"/>
              <a:t> to utilize the same quantum of light, ion of a mineral nutrient, molecule of water, or volume of space”</a:t>
            </a:r>
          </a:p>
          <a:p>
            <a:pPr marL="0" indent="0">
              <a:buNone/>
            </a:pPr>
            <a:endParaRPr lang="en-US" dirty="0"/>
          </a:p>
        </p:txBody>
      </p:sp>
      <p:sp>
        <p:nvSpPr>
          <p:cNvPr id="4" name="TextBox 3">
            <a:extLst>
              <a:ext uri="{FF2B5EF4-FFF2-40B4-BE49-F238E27FC236}">
                <a16:creationId xmlns:a16="http://schemas.microsoft.com/office/drawing/2014/main" id="{B08FFEE8-D900-B043-B5F3-253A21ECFB78}"/>
              </a:ext>
            </a:extLst>
          </p:cNvPr>
          <p:cNvSpPr txBox="1"/>
          <p:nvPr/>
        </p:nvSpPr>
        <p:spPr>
          <a:xfrm>
            <a:off x="5347855" y="3631962"/>
            <a:ext cx="3603294" cy="646331"/>
          </a:xfrm>
          <a:prstGeom prst="rect">
            <a:avLst/>
          </a:prstGeom>
          <a:noFill/>
        </p:spPr>
        <p:txBody>
          <a:bodyPr wrap="none" rtlCol="0">
            <a:spAutoFit/>
          </a:bodyPr>
          <a:lstStyle/>
          <a:p>
            <a:r>
              <a:rPr lang="en-US" sz="3600" dirty="0">
                <a:solidFill>
                  <a:srgbClr val="FF0000"/>
                </a:solidFill>
              </a:rPr>
              <a:t>Why neighboring?</a:t>
            </a:r>
          </a:p>
        </p:txBody>
      </p:sp>
    </p:spTree>
    <p:extLst>
      <p:ext uri="{BB962C8B-B14F-4D97-AF65-F5344CB8AC3E}">
        <p14:creationId xmlns:p14="http://schemas.microsoft.com/office/powerpoint/2010/main" val="1109209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3" name="Picture 2">
            <a:extLst>
              <a:ext uri="{FF2B5EF4-FFF2-40B4-BE49-F238E27FC236}">
                <a16:creationId xmlns:a16="http://schemas.microsoft.com/office/drawing/2014/main" id="{3E0DBABE-C316-8F4A-B882-AF66D5E9A17F}"/>
              </a:ext>
            </a:extLst>
          </p:cNvPr>
          <p:cNvPicPr>
            <a:picLocks noChangeAspect="1"/>
          </p:cNvPicPr>
          <p:nvPr/>
        </p:nvPicPr>
        <p:blipFill>
          <a:blip r:embed="rId2"/>
          <a:stretch>
            <a:fillRect/>
          </a:stretch>
        </p:blipFill>
        <p:spPr>
          <a:xfrm>
            <a:off x="838200" y="1690688"/>
            <a:ext cx="6041107" cy="4613770"/>
          </a:xfrm>
          <a:prstGeom prst="rect">
            <a:avLst/>
          </a:prstGeom>
        </p:spPr>
      </p:pic>
    </p:spTree>
    <p:extLst>
      <p:ext uri="{BB962C8B-B14F-4D97-AF65-F5344CB8AC3E}">
        <p14:creationId xmlns:p14="http://schemas.microsoft.com/office/powerpoint/2010/main" val="425097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3" name="Picture 2">
            <a:extLst>
              <a:ext uri="{FF2B5EF4-FFF2-40B4-BE49-F238E27FC236}">
                <a16:creationId xmlns:a16="http://schemas.microsoft.com/office/drawing/2014/main" id="{3E0DBABE-C316-8F4A-B882-AF66D5E9A17F}"/>
              </a:ext>
            </a:extLst>
          </p:cNvPr>
          <p:cNvPicPr>
            <a:picLocks noChangeAspect="1"/>
          </p:cNvPicPr>
          <p:nvPr/>
        </p:nvPicPr>
        <p:blipFill>
          <a:blip r:embed="rId2"/>
          <a:stretch>
            <a:fillRect/>
          </a:stretch>
        </p:blipFill>
        <p:spPr>
          <a:xfrm>
            <a:off x="838200" y="1690688"/>
            <a:ext cx="6041107" cy="4613770"/>
          </a:xfrm>
          <a:prstGeom prst="rect">
            <a:avLst/>
          </a:prstGeom>
        </p:spPr>
      </p:pic>
      <p:sp>
        <p:nvSpPr>
          <p:cNvPr id="4" name="TextBox 3">
            <a:extLst>
              <a:ext uri="{FF2B5EF4-FFF2-40B4-BE49-F238E27FC236}">
                <a16:creationId xmlns:a16="http://schemas.microsoft.com/office/drawing/2014/main" id="{2D1E1B49-9541-6F4C-9652-F49DE5646967}"/>
              </a:ext>
            </a:extLst>
          </p:cNvPr>
          <p:cNvSpPr txBox="1"/>
          <p:nvPr/>
        </p:nvSpPr>
        <p:spPr>
          <a:xfrm>
            <a:off x="7478973" y="2634018"/>
            <a:ext cx="4071884" cy="523220"/>
          </a:xfrm>
          <a:prstGeom prst="rect">
            <a:avLst/>
          </a:prstGeom>
          <a:noFill/>
        </p:spPr>
        <p:txBody>
          <a:bodyPr wrap="none" rtlCol="0">
            <a:spAutoFit/>
          </a:bodyPr>
          <a:lstStyle/>
          <a:p>
            <a:r>
              <a:rPr lang="en-US" sz="2800" dirty="0">
                <a:solidFill>
                  <a:srgbClr val="FF0000"/>
                </a:solidFill>
              </a:rPr>
              <a:t>What is different from r-K?</a:t>
            </a:r>
          </a:p>
        </p:txBody>
      </p:sp>
    </p:spTree>
    <p:extLst>
      <p:ext uri="{BB962C8B-B14F-4D97-AF65-F5344CB8AC3E}">
        <p14:creationId xmlns:p14="http://schemas.microsoft.com/office/powerpoint/2010/main" val="3218196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5" name="Picture 4">
            <a:extLst>
              <a:ext uri="{FF2B5EF4-FFF2-40B4-BE49-F238E27FC236}">
                <a16:creationId xmlns:a16="http://schemas.microsoft.com/office/drawing/2014/main" id="{E0813B9F-F377-FE49-9566-3DB0AC87D1B4}"/>
              </a:ext>
            </a:extLst>
          </p:cNvPr>
          <p:cNvPicPr>
            <a:picLocks noChangeAspect="1"/>
          </p:cNvPicPr>
          <p:nvPr/>
        </p:nvPicPr>
        <p:blipFill>
          <a:blip r:embed="rId2"/>
          <a:stretch>
            <a:fillRect/>
          </a:stretch>
        </p:blipFill>
        <p:spPr>
          <a:xfrm>
            <a:off x="908050" y="2550614"/>
            <a:ext cx="10375900" cy="2794000"/>
          </a:xfrm>
          <a:prstGeom prst="rect">
            <a:avLst/>
          </a:prstGeom>
        </p:spPr>
      </p:pic>
    </p:spTree>
    <p:extLst>
      <p:ext uri="{BB962C8B-B14F-4D97-AF65-F5344CB8AC3E}">
        <p14:creationId xmlns:p14="http://schemas.microsoft.com/office/powerpoint/2010/main" val="2033357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5020B5-D219-1E43-87C6-D784A27E079F}"/>
              </a:ext>
            </a:extLst>
          </p:cNvPr>
          <p:cNvPicPr>
            <a:picLocks noChangeAspect="1"/>
          </p:cNvPicPr>
          <p:nvPr/>
        </p:nvPicPr>
        <p:blipFill>
          <a:blip r:embed="rId2"/>
          <a:stretch>
            <a:fillRect/>
          </a:stretch>
        </p:blipFill>
        <p:spPr>
          <a:xfrm>
            <a:off x="0" y="69785"/>
            <a:ext cx="12192000" cy="6718429"/>
          </a:xfrm>
          <a:prstGeom prst="rect">
            <a:avLst/>
          </a:prstGeom>
        </p:spPr>
      </p:pic>
    </p:spTree>
    <p:extLst>
      <p:ext uri="{BB962C8B-B14F-4D97-AF65-F5344CB8AC3E}">
        <p14:creationId xmlns:p14="http://schemas.microsoft.com/office/powerpoint/2010/main" val="3187502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E1BA-0D4E-2043-851D-2F7F56DCD882}"/>
              </a:ext>
            </a:extLst>
          </p:cNvPr>
          <p:cNvSpPr>
            <a:spLocks noGrp="1"/>
          </p:cNvSpPr>
          <p:nvPr>
            <p:ph type="title"/>
          </p:nvPr>
        </p:nvSpPr>
        <p:spPr/>
        <p:txBody>
          <a:bodyPr/>
          <a:lstStyle/>
          <a:p>
            <a:r>
              <a:rPr lang="en-US" dirty="0" err="1"/>
              <a:t>Westoby</a:t>
            </a:r>
            <a:r>
              <a:rPr lang="en-US" dirty="0"/>
              <a:t> (1998) Leaf-Height-Seed theory</a:t>
            </a:r>
          </a:p>
        </p:txBody>
      </p:sp>
      <p:sp>
        <p:nvSpPr>
          <p:cNvPr id="3" name="Content Placeholder 2">
            <a:extLst>
              <a:ext uri="{FF2B5EF4-FFF2-40B4-BE49-F238E27FC236}">
                <a16:creationId xmlns:a16="http://schemas.microsoft.com/office/drawing/2014/main" id="{BA86996D-CE82-FD47-9BCA-18862AB45DF1}"/>
              </a:ext>
            </a:extLst>
          </p:cNvPr>
          <p:cNvSpPr>
            <a:spLocks noGrp="1"/>
          </p:cNvSpPr>
          <p:nvPr>
            <p:ph idx="1"/>
          </p:nvPr>
        </p:nvSpPr>
        <p:spPr/>
        <p:txBody>
          <a:bodyPr/>
          <a:lstStyle/>
          <a:p>
            <a:r>
              <a:rPr lang="en-US" dirty="0"/>
              <a:t>SLA describes the competition-stress tolerance tradeoff</a:t>
            </a:r>
          </a:p>
          <a:p>
            <a:r>
              <a:rPr lang="en-US" dirty="0"/>
              <a:t>Plant height and seed mass reflect aspects of coping with disturbance</a:t>
            </a:r>
          </a:p>
        </p:txBody>
      </p:sp>
      <p:pic>
        <p:nvPicPr>
          <p:cNvPr id="4" name="Picture 3">
            <a:extLst>
              <a:ext uri="{FF2B5EF4-FFF2-40B4-BE49-F238E27FC236}">
                <a16:creationId xmlns:a16="http://schemas.microsoft.com/office/drawing/2014/main" id="{01353D42-9110-4D46-86C0-C4343A55D536}"/>
              </a:ext>
            </a:extLst>
          </p:cNvPr>
          <p:cNvPicPr>
            <a:picLocks noChangeAspect="1"/>
          </p:cNvPicPr>
          <p:nvPr/>
        </p:nvPicPr>
        <p:blipFill>
          <a:blip r:embed="rId2"/>
          <a:stretch>
            <a:fillRect/>
          </a:stretch>
        </p:blipFill>
        <p:spPr>
          <a:xfrm>
            <a:off x="312450" y="3789754"/>
            <a:ext cx="3803176" cy="2852382"/>
          </a:xfrm>
          <a:prstGeom prst="rect">
            <a:avLst/>
          </a:prstGeom>
        </p:spPr>
      </p:pic>
      <p:pic>
        <p:nvPicPr>
          <p:cNvPr id="5" name="Picture 4">
            <a:extLst>
              <a:ext uri="{FF2B5EF4-FFF2-40B4-BE49-F238E27FC236}">
                <a16:creationId xmlns:a16="http://schemas.microsoft.com/office/drawing/2014/main" id="{AE52DEFF-590E-A442-BA3B-C0A5E2491B1C}"/>
              </a:ext>
            </a:extLst>
          </p:cNvPr>
          <p:cNvPicPr>
            <a:picLocks noChangeAspect="1"/>
          </p:cNvPicPr>
          <p:nvPr/>
        </p:nvPicPr>
        <p:blipFill>
          <a:blip r:embed="rId3"/>
          <a:stretch>
            <a:fillRect/>
          </a:stretch>
        </p:blipFill>
        <p:spPr>
          <a:xfrm>
            <a:off x="4419288" y="3616656"/>
            <a:ext cx="4293670" cy="2120331"/>
          </a:xfrm>
          <a:prstGeom prst="rect">
            <a:avLst/>
          </a:prstGeom>
        </p:spPr>
      </p:pic>
      <p:pic>
        <p:nvPicPr>
          <p:cNvPr id="6" name="Picture 5">
            <a:extLst>
              <a:ext uri="{FF2B5EF4-FFF2-40B4-BE49-F238E27FC236}">
                <a16:creationId xmlns:a16="http://schemas.microsoft.com/office/drawing/2014/main" id="{A01B26F4-3D94-DC47-ABD7-4C5259C3776F}"/>
              </a:ext>
            </a:extLst>
          </p:cNvPr>
          <p:cNvPicPr>
            <a:picLocks noChangeAspect="1"/>
          </p:cNvPicPr>
          <p:nvPr/>
        </p:nvPicPr>
        <p:blipFill>
          <a:blip r:embed="rId4"/>
          <a:stretch>
            <a:fillRect/>
          </a:stretch>
        </p:blipFill>
        <p:spPr>
          <a:xfrm>
            <a:off x="9016620" y="3789754"/>
            <a:ext cx="2640842" cy="2640842"/>
          </a:xfrm>
          <a:prstGeom prst="rect">
            <a:avLst/>
          </a:prstGeom>
        </p:spPr>
      </p:pic>
    </p:spTree>
    <p:extLst>
      <p:ext uri="{BB962C8B-B14F-4D97-AF65-F5344CB8AC3E}">
        <p14:creationId xmlns:p14="http://schemas.microsoft.com/office/powerpoint/2010/main" val="4268512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a:srcRect b="34328"/>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Tree>
    <p:extLst>
      <p:ext uri="{BB962C8B-B14F-4D97-AF65-F5344CB8AC3E}">
        <p14:creationId xmlns:p14="http://schemas.microsoft.com/office/powerpoint/2010/main" val="442257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a:alphaModFix amt="35000"/>
          </a:blip>
          <a:srcRect b="34328"/>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cxnSp>
        <p:nvCxnSpPr>
          <p:cNvPr id="6" name="Straight Arrow Connector 5">
            <a:extLst>
              <a:ext uri="{FF2B5EF4-FFF2-40B4-BE49-F238E27FC236}">
                <a16:creationId xmlns:a16="http://schemas.microsoft.com/office/drawing/2014/main" id="{5EE9085F-C0C6-184F-A089-61F1631ABF95}"/>
              </a:ext>
            </a:extLst>
          </p:cNvPr>
          <p:cNvCxnSpPr>
            <a:cxnSpLocks/>
          </p:cNvCxnSpPr>
          <p:nvPr/>
        </p:nvCxnSpPr>
        <p:spPr>
          <a:xfrm>
            <a:off x="1746913" y="3835021"/>
            <a:ext cx="4775219"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757C9F-F807-814E-A967-06C8BC7A3D26}"/>
              </a:ext>
            </a:extLst>
          </p:cNvPr>
          <p:cNvSpPr txBox="1"/>
          <p:nvPr/>
        </p:nvSpPr>
        <p:spPr>
          <a:xfrm>
            <a:off x="3621191" y="3835021"/>
            <a:ext cx="772391" cy="707886"/>
          </a:xfrm>
          <a:prstGeom prst="rect">
            <a:avLst/>
          </a:prstGeom>
          <a:noFill/>
        </p:spPr>
        <p:txBody>
          <a:bodyPr wrap="none" rtlCol="0">
            <a:spAutoFit/>
          </a:bodyPr>
          <a:lstStyle/>
          <a:p>
            <a:r>
              <a:rPr lang="en-US" sz="4000" dirty="0">
                <a:solidFill>
                  <a:srgbClr val="FF0000"/>
                </a:solidFill>
              </a:rPr>
              <a:t>r-K</a:t>
            </a:r>
          </a:p>
        </p:txBody>
      </p:sp>
    </p:spTree>
    <p:extLst>
      <p:ext uri="{BB962C8B-B14F-4D97-AF65-F5344CB8AC3E}">
        <p14:creationId xmlns:p14="http://schemas.microsoft.com/office/powerpoint/2010/main" val="272732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a:alphaModFix amt="35000"/>
          </a:blip>
          <a:srcRect b="34328"/>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
        <p:nvSpPr>
          <p:cNvPr id="5" name="Triangle 4">
            <a:extLst>
              <a:ext uri="{FF2B5EF4-FFF2-40B4-BE49-F238E27FC236}">
                <a16:creationId xmlns:a16="http://schemas.microsoft.com/office/drawing/2014/main" id="{EA8F6A42-A77B-0F41-BD25-7B69A5C8777A}"/>
              </a:ext>
            </a:extLst>
          </p:cNvPr>
          <p:cNvSpPr/>
          <p:nvPr/>
        </p:nvSpPr>
        <p:spPr>
          <a:xfrm rot="3026437">
            <a:off x="2563363" y="2327554"/>
            <a:ext cx="2656853" cy="2403898"/>
          </a:xfrm>
          <a:prstGeom prst="triangle">
            <a:avLst>
              <a:gd name="adj" fmla="val 454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298008-0DE2-404E-BEEB-A3EDD2DAEB01}"/>
              </a:ext>
            </a:extLst>
          </p:cNvPr>
          <p:cNvSpPr txBox="1"/>
          <p:nvPr/>
        </p:nvSpPr>
        <p:spPr>
          <a:xfrm>
            <a:off x="4788392" y="2224584"/>
            <a:ext cx="404278" cy="584775"/>
          </a:xfrm>
          <a:prstGeom prst="rect">
            <a:avLst/>
          </a:prstGeom>
          <a:noFill/>
        </p:spPr>
        <p:txBody>
          <a:bodyPr wrap="none" rtlCol="0">
            <a:spAutoFit/>
          </a:bodyPr>
          <a:lstStyle/>
          <a:p>
            <a:r>
              <a:rPr lang="en-US" sz="3200" dirty="0">
                <a:solidFill>
                  <a:srgbClr val="FF0000"/>
                </a:solidFill>
              </a:rPr>
              <a:t>C</a:t>
            </a:r>
          </a:p>
        </p:txBody>
      </p:sp>
      <p:sp>
        <p:nvSpPr>
          <p:cNvPr id="9" name="TextBox 8">
            <a:extLst>
              <a:ext uri="{FF2B5EF4-FFF2-40B4-BE49-F238E27FC236}">
                <a16:creationId xmlns:a16="http://schemas.microsoft.com/office/drawing/2014/main" id="{1A040389-F9C9-904E-A25B-F323CAC16FD6}"/>
              </a:ext>
            </a:extLst>
          </p:cNvPr>
          <p:cNvSpPr txBox="1"/>
          <p:nvPr/>
        </p:nvSpPr>
        <p:spPr>
          <a:xfrm>
            <a:off x="1745263" y="2944728"/>
            <a:ext cx="407484" cy="584775"/>
          </a:xfrm>
          <a:prstGeom prst="rect">
            <a:avLst/>
          </a:prstGeom>
          <a:noFill/>
        </p:spPr>
        <p:txBody>
          <a:bodyPr wrap="none" rtlCol="0">
            <a:spAutoFit/>
          </a:bodyPr>
          <a:lstStyle/>
          <a:p>
            <a:r>
              <a:rPr lang="en-US" sz="3200" dirty="0">
                <a:solidFill>
                  <a:srgbClr val="FF0000"/>
                </a:solidFill>
              </a:rPr>
              <a:t>R</a:t>
            </a:r>
          </a:p>
        </p:txBody>
      </p:sp>
      <p:sp>
        <p:nvSpPr>
          <p:cNvPr id="11" name="TextBox 10">
            <a:extLst>
              <a:ext uri="{FF2B5EF4-FFF2-40B4-BE49-F238E27FC236}">
                <a16:creationId xmlns:a16="http://schemas.microsoft.com/office/drawing/2014/main" id="{DEED2844-6815-9840-A0C1-D64FAB9C92B2}"/>
              </a:ext>
            </a:extLst>
          </p:cNvPr>
          <p:cNvSpPr txBox="1"/>
          <p:nvPr/>
        </p:nvSpPr>
        <p:spPr>
          <a:xfrm>
            <a:off x="3689650" y="5319168"/>
            <a:ext cx="373820" cy="584775"/>
          </a:xfrm>
          <a:prstGeom prst="rect">
            <a:avLst/>
          </a:prstGeom>
          <a:noFill/>
        </p:spPr>
        <p:txBody>
          <a:bodyPr wrap="none" rtlCol="0">
            <a:spAutoFit/>
          </a:bodyPr>
          <a:lstStyle/>
          <a:p>
            <a:r>
              <a:rPr lang="en-US" sz="3200" dirty="0">
                <a:solidFill>
                  <a:srgbClr val="FF0000"/>
                </a:solidFill>
              </a:rPr>
              <a:t>S</a:t>
            </a:r>
          </a:p>
        </p:txBody>
      </p:sp>
    </p:spTree>
    <p:extLst>
      <p:ext uri="{BB962C8B-B14F-4D97-AF65-F5344CB8AC3E}">
        <p14:creationId xmlns:p14="http://schemas.microsoft.com/office/powerpoint/2010/main" val="2784544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a:alphaModFix amt="35000"/>
          </a:blip>
          <a:srcRect b="34328"/>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
        <p:nvSpPr>
          <p:cNvPr id="5" name="Triangle 4">
            <a:extLst>
              <a:ext uri="{FF2B5EF4-FFF2-40B4-BE49-F238E27FC236}">
                <a16:creationId xmlns:a16="http://schemas.microsoft.com/office/drawing/2014/main" id="{EA8F6A42-A77B-0F41-BD25-7B69A5C8777A}"/>
              </a:ext>
            </a:extLst>
          </p:cNvPr>
          <p:cNvSpPr/>
          <p:nvPr/>
        </p:nvSpPr>
        <p:spPr>
          <a:xfrm rot="4527294">
            <a:off x="2641404" y="2159842"/>
            <a:ext cx="2200128" cy="3026453"/>
          </a:xfrm>
          <a:prstGeom prst="triangle">
            <a:avLst>
              <a:gd name="adj" fmla="val 55390"/>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298008-0DE2-404E-BEEB-A3EDD2DAEB01}"/>
              </a:ext>
            </a:extLst>
          </p:cNvPr>
          <p:cNvSpPr txBox="1"/>
          <p:nvPr/>
        </p:nvSpPr>
        <p:spPr>
          <a:xfrm>
            <a:off x="5376599" y="3245496"/>
            <a:ext cx="441146" cy="584775"/>
          </a:xfrm>
          <a:prstGeom prst="rect">
            <a:avLst/>
          </a:prstGeom>
          <a:noFill/>
        </p:spPr>
        <p:txBody>
          <a:bodyPr wrap="none" rtlCol="0">
            <a:spAutoFit/>
          </a:bodyPr>
          <a:lstStyle/>
          <a:p>
            <a:r>
              <a:rPr lang="en-US" sz="3200" dirty="0">
                <a:solidFill>
                  <a:srgbClr val="FF0000"/>
                </a:solidFill>
              </a:rPr>
              <a:t>H</a:t>
            </a:r>
          </a:p>
        </p:txBody>
      </p:sp>
      <p:sp>
        <p:nvSpPr>
          <p:cNvPr id="9" name="TextBox 8">
            <a:extLst>
              <a:ext uri="{FF2B5EF4-FFF2-40B4-BE49-F238E27FC236}">
                <a16:creationId xmlns:a16="http://schemas.microsoft.com/office/drawing/2014/main" id="{1A040389-F9C9-904E-A25B-F323CAC16FD6}"/>
              </a:ext>
            </a:extLst>
          </p:cNvPr>
          <p:cNvSpPr txBox="1"/>
          <p:nvPr/>
        </p:nvSpPr>
        <p:spPr>
          <a:xfrm>
            <a:off x="1675185" y="2480705"/>
            <a:ext cx="357790" cy="584775"/>
          </a:xfrm>
          <a:prstGeom prst="rect">
            <a:avLst/>
          </a:prstGeom>
          <a:noFill/>
        </p:spPr>
        <p:txBody>
          <a:bodyPr wrap="none" rtlCol="0">
            <a:spAutoFit/>
          </a:bodyPr>
          <a:lstStyle/>
          <a:p>
            <a:r>
              <a:rPr lang="en-US" sz="3200" dirty="0">
                <a:solidFill>
                  <a:srgbClr val="FF0000"/>
                </a:solidFill>
              </a:rPr>
              <a:t>L</a:t>
            </a:r>
          </a:p>
        </p:txBody>
      </p:sp>
      <p:sp>
        <p:nvSpPr>
          <p:cNvPr id="11" name="TextBox 10">
            <a:extLst>
              <a:ext uri="{FF2B5EF4-FFF2-40B4-BE49-F238E27FC236}">
                <a16:creationId xmlns:a16="http://schemas.microsoft.com/office/drawing/2014/main" id="{DEED2844-6815-9840-A0C1-D64FAB9C92B2}"/>
              </a:ext>
            </a:extLst>
          </p:cNvPr>
          <p:cNvSpPr txBox="1"/>
          <p:nvPr/>
        </p:nvSpPr>
        <p:spPr>
          <a:xfrm>
            <a:off x="2229249" y="5117911"/>
            <a:ext cx="373820" cy="584775"/>
          </a:xfrm>
          <a:prstGeom prst="rect">
            <a:avLst/>
          </a:prstGeom>
          <a:noFill/>
        </p:spPr>
        <p:txBody>
          <a:bodyPr wrap="none" rtlCol="0">
            <a:spAutoFit/>
          </a:bodyPr>
          <a:lstStyle/>
          <a:p>
            <a:r>
              <a:rPr lang="en-US" sz="3200" dirty="0">
                <a:solidFill>
                  <a:srgbClr val="FF0000"/>
                </a:solidFill>
              </a:rPr>
              <a:t>S</a:t>
            </a:r>
          </a:p>
        </p:txBody>
      </p:sp>
    </p:spTree>
    <p:extLst>
      <p:ext uri="{BB962C8B-B14F-4D97-AF65-F5344CB8AC3E}">
        <p14:creationId xmlns:p14="http://schemas.microsoft.com/office/powerpoint/2010/main" val="198070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a:t>
            </a:r>
            <a:r>
              <a:rPr lang="en-US" dirty="0">
                <a:solidFill>
                  <a:srgbClr val="FF0000"/>
                </a:solidFill>
              </a:rPr>
              <a:t>quantum of light, ion of a mineral nutrient, molecule of water, or volume of space</a:t>
            </a:r>
            <a:r>
              <a:rPr lang="en-US" dirty="0"/>
              <a:t>”</a:t>
            </a:r>
          </a:p>
          <a:p>
            <a:pPr marL="0" indent="0">
              <a:buNone/>
            </a:pPr>
            <a:endParaRPr lang="en-US" dirty="0"/>
          </a:p>
        </p:txBody>
      </p:sp>
      <p:sp>
        <p:nvSpPr>
          <p:cNvPr id="4" name="TextBox 3">
            <a:extLst>
              <a:ext uri="{FF2B5EF4-FFF2-40B4-BE49-F238E27FC236}">
                <a16:creationId xmlns:a16="http://schemas.microsoft.com/office/drawing/2014/main" id="{B08FFEE8-D900-B043-B5F3-253A21ECFB78}"/>
              </a:ext>
            </a:extLst>
          </p:cNvPr>
          <p:cNvSpPr txBox="1"/>
          <p:nvPr/>
        </p:nvSpPr>
        <p:spPr>
          <a:xfrm>
            <a:off x="2332420" y="3401129"/>
            <a:ext cx="9021380" cy="1200329"/>
          </a:xfrm>
          <a:prstGeom prst="rect">
            <a:avLst/>
          </a:prstGeom>
          <a:noFill/>
        </p:spPr>
        <p:txBody>
          <a:bodyPr wrap="none" rtlCol="0">
            <a:spAutoFit/>
          </a:bodyPr>
          <a:lstStyle/>
          <a:p>
            <a:r>
              <a:rPr lang="en-US" sz="3600" dirty="0">
                <a:solidFill>
                  <a:srgbClr val="FF0000"/>
                </a:solidFill>
              </a:rPr>
              <a:t>Not all abiotic and biotic drivers of plant fitness</a:t>
            </a:r>
          </a:p>
          <a:p>
            <a:r>
              <a:rPr lang="en-US" sz="3600" dirty="0">
                <a:solidFill>
                  <a:srgbClr val="FF0000"/>
                </a:solidFill>
              </a:rPr>
              <a:t>Why these specifically?</a:t>
            </a:r>
          </a:p>
        </p:txBody>
      </p:sp>
    </p:spTree>
    <p:extLst>
      <p:ext uri="{BB962C8B-B14F-4D97-AF65-F5344CB8AC3E}">
        <p14:creationId xmlns:p14="http://schemas.microsoft.com/office/powerpoint/2010/main" val="179507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avoided of confusion with mechanism operating through the the direct impact of the physiochemical environment or through biotic effects such as selective predation”</a:t>
            </a:r>
          </a:p>
        </p:txBody>
      </p:sp>
    </p:spTree>
    <p:extLst>
      <p:ext uri="{BB962C8B-B14F-4D97-AF65-F5344CB8AC3E}">
        <p14:creationId xmlns:p14="http://schemas.microsoft.com/office/powerpoint/2010/main" val="3295870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a:t>
            </a:r>
            <a:r>
              <a:rPr lang="en-US" dirty="0">
                <a:solidFill>
                  <a:srgbClr val="FF0000"/>
                </a:solidFill>
              </a:rPr>
              <a:t>defined in relation to its mechanism rather than its effects</a:t>
            </a:r>
            <a:r>
              <a:rPr lang="en-US" dirty="0"/>
              <a:t>, and the risk is avoided of confusion with mechanism operating through the the direct impact of the physiochemical environment or through biotic effects such as selective predation”</a:t>
            </a:r>
          </a:p>
        </p:txBody>
      </p:sp>
    </p:spTree>
    <p:extLst>
      <p:ext uri="{BB962C8B-B14F-4D97-AF65-F5344CB8AC3E}">
        <p14:creationId xmlns:p14="http://schemas.microsoft.com/office/powerpoint/2010/main" val="157242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t>
            </a:r>
            <a:r>
              <a:rPr lang="en-US" dirty="0">
                <a:solidFill>
                  <a:srgbClr val="FF0000"/>
                </a:solidFill>
              </a:rPr>
              <a:t>avoided of confusion with mechanism operating through the the direct impact of the physiochemical environment</a:t>
            </a:r>
            <a:r>
              <a:rPr lang="en-US" dirty="0"/>
              <a:t> or through biotic effects such as selective predation”</a:t>
            </a:r>
          </a:p>
        </p:txBody>
      </p:sp>
    </p:spTree>
    <p:extLst>
      <p:ext uri="{BB962C8B-B14F-4D97-AF65-F5344CB8AC3E}">
        <p14:creationId xmlns:p14="http://schemas.microsoft.com/office/powerpoint/2010/main" val="103988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avoided of </a:t>
            </a:r>
            <a:r>
              <a:rPr lang="en-US" dirty="0">
                <a:solidFill>
                  <a:srgbClr val="FF0000"/>
                </a:solidFill>
              </a:rPr>
              <a:t>confusion</a:t>
            </a:r>
            <a:r>
              <a:rPr lang="en-US" dirty="0"/>
              <a:t> with mechanism operating through the the direct impact of the physiochemical environment or </a:t>
            </a:r>
            <a:r>
              <a:rPr lang="en-US" dirty="0">
                <a:solidFill>
                  <a:srgbClr val="FF0000"/>
                </a:solidFill>
              </a:rPr>
              <a:t>through biotic effects such as selective predation</a:t>
            </a:r>
            <a:r>
              <a:rPr lang="en-US" dirty="0"/>
              <a:t>”</a:t>
            </a:r>
          </a:p>
        </p:txBody>
      </p:sp>
    </p:spTree>
    <p:extLst>
      <p:ext uri="{BB962C8B-B14F-4D97-AF65-F5344CB8AC3E}">
        <p14:creationId xmlns:p14="http://schemas.microsoft.com/office/powerpoint/2010/main" val="94767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CF80-8102-0D4A-A419-BEC779FA87FC}"/>
              </a:ext>
            </a:extLst>
          </p:cNvPr>
          <p:cNvSpPr>
            <a:spLocks noGrp="1"/>
          </p:cNvSpPr>
          <p:nvPr>
            <p:ph type="title"/>
          </p:nvPr>
        </p:nvSpPr>
        <p:spPr/>
        <p:txBody>
          <a:bodyPr/>
          <a:lstStyle/>
          <a:p>
            <a:r>
              <a:rPr lang="en-US" dirty="0"/>
              <a:t>Plant perception of competition</a:t>
            </a:r>
          </a:p>
        </p:txBody>
      </p:sp>
      <p:sp>
        <p:nvSpPr>
          <p:cNvPr id="3" name="Text Placeholder 2">
            <a:extLst>
              <a:ext uri="{FF2B5EF4-FFF2-40B4-BE49-F238E27FC236}">
                <a16:creationId xmlns:a16="http://schemas.microsoft.com/office/drawing/2014/main" id="{FA87C65C-C34A-F04A-B5A5-D21DFC90D5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5268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873</Words>
  <Application>Microsoft Macintosh PowerPoint</Application>
  <PresentationFormat>Widescreen</PresentationFormat>
  <Paragraphs>103</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Competition</vt:lpstr>
      <vt:lpstr>What is plant competition?</vt:lpstr>
      <vt:lpstr>What is plant competition?</vt:lpstr>
      <vt:lpstr>What is plant competition?</vt:lpstr>
      <vt:lpstr>What is plant competition?</vt:lpstr>
      <vt:lpstr>What is plant competition?</vt:lpstr>
      <vt:lpstr>What is plant competition?</vt:lpstr>
      <vt:lpstr>What is plant competition?</vt:lpstr>
      <vt:lpstr>Plant perception of competition</vt:lpstr>
      <vt:lpstr>Perception by seeds: recap</vt:lpstr>
      <vt:lpstr>Seedlings also perceive light from the canopy</vt:lpstr>
      <vt:lpstr>Allelopathy: plant chemical sensing</vt:lpstr>
      <vt:lpstr>Allelopathy tends to have negative impacts on plants</vt:lpstr>
      <vt:lpstr>Allelopathy can stimulate plastic responses</vt:lpstr>
      <vt:lpstr>Allelopathy and invasion example</vt:lpstr>
      <vt:lpstr>Allelopathy and invasion</vt:lpstr>
      <vt:lpstr>Allelopathy and invasion</vt:lpstr>
      <vt:lpstr>Allelopathy and invasion</vt:lpstr>
      <vt:lpstr>Allelopathy and invasion</vt:lpstr>
      <vt:lpstr>Resource competition and traits</vt:lpstr>
      <vt:lpstr>Traits: nutrient competition</vt:lpstr>
      <vt:lpstr>Traits: nutrient competition</vt:lpstr>
      <vt:lpstr>Traits: nutrient competition</vt:lpstr>
      <vt:lpstr>Traits: water competition</vt:lpstr>
      <vt:lpstr>Traits: light competition</vt:lpstr>
      <vt:lpstr>Traits: CO2 competition</vt:lpstr>
      <vt:lpstr>Competitive strategies</vt:lpstr>
      <vt:lpstr>r-K continuum</vt:lpstr>
      <vt:lpstr>r-K continuum</vt:lpstr>
      <vt:lpstr>Grime’s (1977) triangle</vt:lpstr>
      <vt:lpstr>Grime’s (1977) triangle</vt:lpstr>
      <vt:lpstr>Grime’s (1977) triangle</vt:lpstr>
      <vt:lpstr>PowerPoint Presentation</vt:lpstr>
      <vt:lpstr>Westoby (1998) Leaf-Height-Seed theory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Nick</dc:creator>
  <cp:lastModifiedBy>Smith, Nick</cp:lastModifiedBy>
  <cp:revision>49</cp:revision>
  <dcterms:created xsi:type="dcterms:W3CDTF">2021-04-04T14:56:59Z</dcterms:created>
  <dcterms:modified xsi:type="dcterms:W3CDTF">2021-04-04T16:42:16Z</dcterms:modified>
</cp:coreProperties>
</file>